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5"/>
  </p:notesMasterIdLst>
  <p:sldIdLst>
    <p:sldId id="256" r:id="rId2"/>
    <p:sldId id="257" r:id="rId3"/>
    <p:sldId id="258" r:id="rId4"/>
    <p:sldId id="259" r:id="rId5"/>
    <p:sldId id="261" r:id="rId6"/>
    <p:sldId id="262" r:id="rId7"/>
    <p:sldId id="263" r:id="rId8"/>
    <p:sldId id="264" r:id="rId9"/>
    <p:sldId id="265" r:id="rId10"/>
    <p:sldId id="266" r:id="rId11"/>
    <p:sldId id="267" r:id="rId12"/>
    <p:sldId id="268" r:id="rId13"/>
    <p:sldId id="269" r:id="rId14"/>
  </p:sldIdLst>
  <p:sldSz cx="18288000" cy="10287000"/>
  <p:notesSz cx="6858000" cy="9144000"/>
  <p:embeddedFontLst>
    <p:embeddedFont>
      <p:font typeface="Archivo Black" panose="020B0604020202020204" charset="0"/>
      <p:regular r:id="rId16"/>
    </p:embeddedFont>
    <p:embeddedFont>
      <p:font typeface="Calibri" panose="020F0502020204030204" pitchFamily="34" charset="0"/>
      <p:regular r:id="rId17"/>
      <p:bold r:id="rId18"/>
      <p:italic r:id="rId19"/>
      <p:boldItalic r:id="rId20"/>
    </p:embeddedFont>
    <p:embeddedFont>
      <p:font typeface="Maharlika" panose="020B0604020202020204" charset="0"/>
      <p:regular r:id="rId21"/>
    </p:embeddedFont>
    <p:embeddedFont>
      <p:font typeface="Sensa Brush" panose="020B0604020202020204" charset="0"/>
      <p:regular r:id="rId22"/>
    </p:embeddedFont>
    <p:embeddedFont>
      <p:font typeface="Simonetta" panose="020B0604020202020204" charset="0"/>
      <p:regular r:id="rId23"/>
    </p:embeddedFont>
    <p:embeddedFont>
      <p:font typeface="Simonetta Bold" panose="020B0604020202020204" charset="0"/>
      <p:regular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41" d="100"/>
          <a:sy n="41" d="100"/>
        </p:scale>
        <p:origin x="840" y="3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9.fntdata"/><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font" Target="fonts/font8.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D"/>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D815ECD-82BF-4271-B47C-F4D2355897D1}" type="datetimeFigureOut">
              <a:rPr lang="en-ID" smtClean="0"/>
              <a:t>05/11/2023</a:t>
            </a:fld>
            <a:endParaRPr lang="en-ID"/>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D"/>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D"/>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B53A33D-8EFC-4C4A-A251-D8C6F10D224A}" type="slidenum">
              <a:rPr lang="en-ID" smtClean="0"/>
              <a:t>‹#›</a:t>
            </a:fld>
            <a:endParaRPr lang="en-ID"/>
          </a:p>
        </p:txBody>
      </p:sp>
    </p:spTree>
    <p:extLst>
      <p:ext uri="{BB962C8B-B14F-4D97-AF65-F5344CB8AC3E}">
        <p14:creationId xmlns:p14="http://schemas.microsoft.com/office/powerpoint/2010/main" val="10074281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dirty="0"/>
          </a:p>
        </p:txBody>
      </p:sp>
      <p:sp>
        <p:nvSpPr>
          <p:cNvPr id="4" name="Slide Number Placeholder 3"/>
          <p:cNvSpPr>
            <a:spLocks noGrp="1"/>
          </p:cNvSpPr>
          <p:nvPr>
            <p:ph type="sldNum" sz="quarter" idx="5"/>
          </p:nvPr>
        </p:nvSpPr>
        <p:spPr/>
        <p:txBody>
          <a:bodyPr/>
          <a:lstStyle/>
          <a:p>
            <a:fld id="{6B53A33D-8EFC-4C4A-A251-D8C6F10D224A}" type="slidenum">
              <a:rPr lang="en-ID" smtClean="0"/>
              <a:t>3</a:t>
            </a:fld>
            <a:endParaRPr lang="en-ID"/>
          </a:p>
        </p:txBody>
      </p:sp>
    </p:spTree>
    <p:extLst>
      <p:ext uri="{BB962C8B-B14F-4D97-AF65-F5344CB8AC3E}">
        <p14:creationId xmlns:p14="http://schemas.microsoft.com/office/powerpoint/2010/main" val="35544803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11/5/2023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11/5/2023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11/5/2023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11/5/2023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10" Type="http://schemas.openxmlformats.org/officeDocument/2006/relationships/image" Target="../media/image9.svg"/><Relationship Id="rId4" Type="http://schemas.openxmlformats.org/officeDocument/2006/relationships/image" Target="../media/image3.svg"/><Relationship Id="rId9" Type="http://schemas.openxmlformats.org/officeDocument/2006/relationships/image" Target="../media/image8.png"/></Relationships>
</file>

<file path=ppt/slides/_rels/slide10.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hyperlink" Target="https://docs.google.com/document/d/1N-D6TEAyEwfwER_vRn6lANwOQ3Tio7sD6rm5yD5ry94/edit?usp=sharing" TargetMode="External"/><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48.svg"/><Relationship Id="rId5" Type="http://schemas.openxmlformats.org/officeDocument/2006/relationships/image" Target="../media/image47.png"/><Relationship Id="rId4" Type="http://schemas.openxmlformats.org/officeDocument/2006/relationships/image" Target="../media/image46.sv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hyperlink" Target="https://docs.google.com/document/d/1N-D6TEAyEwfwER_vRn6lANwOQ3Tio7sD6rm5yD5ry94/edit?usp=sharing" TargetMode="External"/><Relationship Id="rId5" Type="http://schemas.openxmlformats.org/officeDocument/2006/relationships/image" Target="../media/image49.png"/><Relationship Id="rId4" Type="http://schemas.openxmlformats.org/officeDocument/2006/relationships/image" Target="../media/image3.svg"/></Relationships>
</file>

<file path=ppt/slides/_rels/slide12.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4.pn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5.svg"/><Relationship Id="rId9" Type="http://schemas.openxmlformats.org/officeDocument/2006/relationships/hyperlink" Target="https://docs.google.com/document/d/1N-D6TEAyEwfwER_vRn6lANwOQ3Tio7sD6rm5yD5ry94/edit?usp=sharing" TargetMode="External"/></Relationships>
</file>

<file path=ppt/slides/_rels/slide13.xml.rels><?xml version="1.0" encoding="UTF-8" standalone="yes"?>
<Relationships xmlns="http://schemas.openxmlformats.org/package/2006/relationships"><Relationship Id="rId8" Type="http://schemas.openxmlformats.org/officeDocument/2006/relationships/image" Target="../media/image5.svg"/><Relationship Id="rId13" Type="http://schemas.openxmlformats.org/officeDocument/2006/relationships/hyperlink" Target="https://drive.google.com/file/d/1Gx04zw0LkoIwi2a08PZhrzk8kETdgpQO/view?usp=drive_link" TargetMode="External"/><Relationship Id="rId3" Type="http://schemas.openxmlformats.org/officeDocument/2006/relationships/image" Target="../media/image50.png"/><Relationship Id="rId7" Type="http://schemas.openxmlformats.org/officeDocument/2006/relationships/image" Target="../media/image4.png"/><Relationship Id="rId12" Type="http://schemas.openxmlformats.org/officeDocument/2006/relationships/image" Target="../media/image7.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3.svg"/><Relationship Id="rId11" Type="http://schemas.openxmlformats.org/officeDocument/2006/relationships/image" Target="../media/image6.png"/><Relationship Id="rId5" Type="http://schemas.openxmlformats.org/officeDocument/2006/relationships/image" Target="../media/image52.png"/><Relationship Id="rId10" Type="http://schemas.openxmlformats.org/officeDocument/2006/relationships/image" Target="../media/image3.svg"/><Relationship Id="rId4" Type="http://schemas.openxmlformats.org/officeDocument/2006/relationships/image" Target="../media/image51.svg"/><Relationship Id="rId9" Type="http://schemas.openxmlformats.org/officeDocument/2006/relationships/image" Target="../media/image2.png"/></Relationships>
</file>

<file path=ppt/slides/_rels/slide2.xml.rels><?xml version="1.0" encoding="UTF-8" standalone="yes"?>
<Relationships xmlns="http://schemas.openxmlformats.org/package/2006/relationships"><Relationship Id="rId8" Type="http://schemas.openxmlformats.org/officeDocument/2006/relationships/image" Target="../media/image3.svg"/><Relationship Id="rId13" Type="http://schemas.openxmlformats.org/officeDocument/2006/relationships/image" Target="../media/image14.svg"/><Relationship Id="rId3" Type="http://schemas.openxmlformats.org/officeDocument/2006/relationships/image" Target="../media/image10.png"/><Relationship Id="rId7" Type="http://schemas.openxmlformats.org/officeDocument/2006/relationships/image" Target="../media/image2.png"/><Relationship Id="rId12" Type="http://schemas.openxmlformats.org/officeDocument/2006/relationships/image" Target="../media/image13.png"/><Relationship Id="rId17" Type="http://schemas.openxmlformats.org/officeDocument/2006/relationships/image" Target="../media/image18.svg"/><Relationship Id="rId2" Type="http://schemas.openxmlformats.org/officeDocument/2006/relationships/image" Target="../media/image1.jpeg"/><Relationship Id="rId16"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2.jpeg"/><Relationship Id="rId5" Type="http://schemas.openxmlformats.org/officeDocument/2006/relationships/image" Target="../media/image4.png"/><Relationship Id="rId15" Type="http://schemas.openxmlformats.org/officeDocument/2006/relationships/image" Target="../media/image16.svg"/><Relationship Id="rId10" Type="http://schemas.openxmlformats.org/officeDocument/2006/relationships/image" Target="../media/image7.svg"/><Relationship Id="rId4" Type="http://schemas.openxmlformats.org/officeDocument/2006/relationships/image" Target="../media/image11.svg"/><Relationship Id="rId9" Type="http://schemas.openxmlformats.org/officeDocument/2006/relationships/image" Target="../media/image6.png"/><Relationship Id="rId14" Type="http://schemas.openxmlformats.org/officeDocument/2006/relationships/image" Target="../media/image15.png"/></Relationships>
</file>

<file path=ppt/slides/_rels/slide3.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23.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22.svg"/><Relationship Id="rId2" Type="http://schemas.openxmlformats.org/officeDocument/2006/relationships/notesSlide" Target="../notesSlides/notesSlide1.xml"/><Relationship Id="rId16" Type="http://schemas.openxmlformats.org/officeDocument/2006/relationships/image" Target="../media/image26.sv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21.png"/><Relationship Id="rId5" Type="http://schemas.openxmlformats.org/officeDocument/2006/relationships/image" Target="../media/image4.png"/><Relationship Id="rId15" Type="http://schemas.openxmlformats.org/officeDocument/2006/relationships/image" Target="../media/image25.png"/><Relationship Id="rId10" Type="http://schemas.openxmlformats.org/officeDocument/2006/relationships/image" Target="../media/image20.svg"/><Relationship Id="rId4" Type="http://schemas.openxmlformats.org/officeDocument/2006/relationships/image" Target="../media/image3.svg"/><Relationship Id="rId9" Type="http://schemas.openxmlformats.org/officeDocument/2006/relationships/image" Target="../media/image19.png"/><Relationship Id="rId14" Type="http://schemas.openxmlformats.org/officeDocument/2006/relationships/image" Target="../media/image24.svg"/></Relationships>
</file>

<file path=ppt/slides/_rels/slide4.xml.rels><?xml version="1.0" encoding="UTF-8" standalone="yes"?>
<Relationships xmlns="http://schemas.openxmlformats.org/package/2006/relationships"><Relationship Id="rId8" Type="http://schemas.openxmlformats.org/officeDocument/2006/relationships/image" Target="../media/image3.svg"/><Relationship Id="rId3" Type="http://schemas.openxmlformats.org/officeDocument/2006/relationships/image" Target="../media/image6.png"/><Relationship Id="rId7"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7.svg"/><Relationship Id="rId9" Type="http://schemas.openxmlformats.org/officeDocument/2006/relationships/hyperlink" Target="https://docs.google.com/document/d/1N-D6TEAyEwfwER_vRn6lANwOQ3Tio7sD6rm5yD5ry94/edit?usp=sharing" TargetMode="External"/></Relationships>
</file>

<file path=ppt/slides/_rels/slide5.xml.rels><?xml version="1.0" encoding="UTF-8" standalone="yes"?>
<Relationships xmlns="http://schemas.openxmlformats.org/package/2006/relationships"><Relationship Id="rId8" Type="http://schemas.openxmlformats.org/officeDocument/2006/relationships/image" Target="../media/image30.svg"/><Relationship Id="rId3" Type="http://schemas.openxmlformats.org/officeDocument/2006/relationships/image" Target="../media/image2.png"/><Relationship Id="rId7" Type="http://schemas.openxmlformats.org/officeDocument/2006/relationships/image" Target="../media/image29.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hyperlink" Target="https://docs.google.com/document/d/1N-D6TEAyEwfwER_vRn6lANwOQ3Tio7sD6rm5yD5ry94/edit?usp=sharing" TargetMode="External"/><Relationship Id="rId5" Type="http://schemas.openxmlformats.org/officeDocument/2006/relationships/image" Target="../media/image4.png"/><Relationship Id="rId10" Type="http://schemas.openxmlformats.org/officeDocument/2006/relationships/image" Target="../media/image32.svg"/><Relationship Id="rId4" Type="http://schemas.openxmlformats.org/officeDocument/2006/relationships/image" Target="../media/image3.svg"/><Relationship Id="rId9" Type="http://schemas.openxmlformats.org/officeDocument/2006/relationships/image" Target="../media/image31.png"/></Relationships>
</file>

<file path=ppt/slides/_rels/slide6.xml.rels><?xml version="1.0" encoding="UTF-8" standalone="yes"?>
<Relationships xmlns="http://schemas.openxmlformats.org/package/2006/relationships"><Relationship Id="rId8" Type="http://schemas.openxmlformats.org/officeDocument/2006/relationships/hyperlink" Target="https://docs.google.com/document/d/1N-D6TEAyEwfwER_vRn6lANwOQ3Tio7sD6rm5yD5ry94/edit?usp=sharing" TargetMode="External"/><Relationship Id="rId3" Type="http://schemas.openxmlformats.org/officeDocument/2006/relationships/image" Target="../media/image4.png"/><Relationship Id="rId7" Type="http://schemas.openxmlformats.org/officeDocument/2006/relationships/image" Target="../media/image33.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5.svg"/></Relationships>
</file>

<file path=ppt/slides/_rels/slide7.xml.rels><?xml version="1.0" encoding="UTF-8" standalone="yes"?>
<Relationships xmlns="http://schemas.openxmlformats.org/package/2006/relationships"><Relationship Id="rId8" Type="http://schemas.openxmlformats.org/officeDocument/2006/relationships/hyperlink" Target="https://docs.google.com/document/d/1N-D6TEAyEwfwER_vRn6lANwOQ3Tio7sD6rm5yD5ry94/edit?usp=sharing" TargetMode="External"/><Relationship Id="rId3" Type="http://schemas.openxmlformats.org/officeDocument/2006/relationships/image" Target="../media/image4.png"/><Relationship Id="rId7" Type="http://schemas.openxmlformats.org/officeDocument/2006/relationships/image" Target="../media/image34.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5.svg"/></Relationships>
</file>

<file path=ppt/slides/_rels/slide8.xml.rels><?xml version="1.0" encoding="UTF-8" standalone="yes"?>
<Relationships xmlns="http://schemas.openxmlformats.org/package/2006/relationships"><Relationship Id="rId3" Type="http://schemas.openxmlformats.org/officeDocument/2006/relationships/hyperlink" Target="https://docs.google.com/document/d/1N-D6TEAyEwfwER_vRn6lANwOQ3Tio7sD6rm5yD5ry94/edit?usp=sharing" TargetMode="External"/><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8" Type="http://schemas.openxmlformats.org/officeDocument/2006/relationships/image" Target="../media/image38.svg"/><Relationship Id="rId13" Type="http://schemas.openxmlformats.org/officeDocument/2006/relationships/image" Target="../media/image43.png"/><Relationship Id="rId3" Type="http://schemas.openxmlformats.org/officeDocument/2006/relationships/image" Target="../media/image2.png"/><Relationship Id="rId7" Type="http://schemas.openxmlformats.org/officeDocument/2006/relationships/image" Target="../media/image37.png"/><Relationship Id="rId12" Type="http://schemas.openxmlformats.org/officeDocument/2006/relationships/image" Target="../media/image42.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36.svg"/><Relationship Id="rId11" Type="http://schemas.openxmlformats.org/officeDocument/2006/relationships/image" Target="../media/image41.png"/><Relationship Id="rId5" Type="http://schemas.openxmlformats.org/officeDocument/2006/relationships/image" Target="../media/image35.png"/><Relationship Id="rId15" Type="http://schemas.openxmlformats.org/officeDocument/2006/relationships/hyperlink" Target="https://docs.google.com/document/d/1N-D6TEAyEwfwER_vRn6lANwOQ3Tio7sD6rm5yD5ry94/edit?usp=sharing" TargetMode="External"/><Relationship Id="rId10" Type="http://schemas.openxmlformats.org/officeDocument/2006/relationships/image" Target="../media/image40.svg"/><Relationship Id="rId4" Type="http://schemas.openxmlformats.org/officeDocument/2006/relationships/image" Target="../media/image3.svg"/><Relationship Id="rId9" Type="http://schemas.openxmlformats.org/officeDocument/2006/relationships/image" Target="../media/image39.png"/><Relationship Id="rId14" Type="http://schemas.openxmlformats.org/officeDocument/2006/relationships/image" Target="../media/image44.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520" t="-6944" r="-372" b="-5555"/>
            </a:stretch>
          </a:blipFill>
        </p:spPr>
      </p:sp>
      <p:sp>
        <p:nvSpPr>
          <p:cNvPr id="3" name="Freeform 3"/>
          <p:cNvSpPr/>
          <p:nvPr/>
        </p:nvSpPr>
        <p:spPr>
          <a:xfrm>
            <a:off x="-1932783" y="6428788"/>
            <a:ext cx="5727077" cy="5727077"/>
          </a:xfrm>
          <a:custGeom>
            <a:avLst/>
            <a:gdLst/>
            <a:ahLst/>
            <a:cxnLst/>
            <a:rect l="l" t="t" r="r" b="b"/>
            <a:pathLst>
              <a:path w="5727077" h="5727077">
                <a:moveTo>
                  <a:pt x="0" y="0"/>
                </a:moveTo>
                <a:lnTo>
                  <a:pt x="5727077" y="0"/>
                </a:lnTo>
                <a:lnTo>
                  <a:pt x="5727077" y="5727076"/>
                </a:lnTo>
                <a:lnTo>
                  <a:pt x="0" y="5727076"/>
                </a:lnTo>
                <a:lnTo>
                  <a:pt x="0" y="0"/>
                </a:lnTo>
                <a:close/>
              </a:path>
            </a:pathLst>
          </a:custGeom>
          <a:blipFill>
            <a:blip r:embed="rId3">
              <a:alphaModFix amt="9999"/>
              <a:extLst>
                <a:ext uri="{96DAC541-7B7A-43D3-8B79-37D633B846F1}">
                  <asvg:svgBlip xmlns:asvg="http://schemas.microsoft.com/office/drawing/2016/SVG/main" r:embed="rId4"/>
                </a:ext>
              </a:extLst>
            </a:blip>
            <a:stretch>
              <a:fillRect/>
            </a:stretch>
          </a:blipFill>
        </p:spPr>
      </p:sp>
      <p:grpSp>
        <p:nvGrpSpPr>
          <p:cNvPr id="4" name="Group 4"/>
          <p:cNvGrpSpPr/>
          <p:nvPr/>
        </p:nvGrpSpPr>
        <p:grpSpPr>
          <a:xfrm rot="-2785">
            <a:off x="2799611" y="4621447"/>
            <a:ext cx="12813678" cy="1403534"/>
            <a:chOff x="0" y="0"/>
            <a:chExt cx="2939710" cy="321998"/>
          </a:xfrm>
        </p:grpSpPr>
        <p:sp>
          <p:nvSpPr>
            <p:cNvPr id="5" name="Freeform 5"/>
            <p:cNvSpPr/>
            <p:nvPr/>
          </p:nvSpPr>
          <p:spPr>
            <a:xfrm>
              <a:off x="0" y="0"/>
              <a:ext cx="2939710" cy="321998"/>
            </a:xfrm>
            <a:custGeom>
              <a:avLst/>
              <a:gdLst/>
              <a:ahLst/>
              <a:cxnLst/>
              <a:rect l="l" t="t" r="r" b="b"/>
              <a:pathLst>
                <a:path w="2939710" h="321998">
                  <a:moveTo>
                    <a:pt x="0" y="0"/>
                  </a:moveTo>
                  <a:lnTo>
                    <a:pt x="2939710" y="0"/>
                  </a:lnTo>
                  <a:lnTo>
                    <a:pt x="2939710" y="321998"/>
                  </a:lnTo>
                  <a:lnTo>
                    <a:pt x="0" y="321998"/>
                  </a:lnTo>
                  <a:close/>
                </a:path>
              </a:pathLst>
            </a:custGeom>
            <a:solidFill>
              <a:srgbClr val="1746A2"/>
            </a:solidFill>
          </p:spPr>
        </p:sp>
        <p:sp>
          <p:nvSpPr>
            <p:cNvPr id="6" name="TextBox 6"/>
            <p:cNvSpPr txBox="1"/>
            <p:nvPr/>
          </p:nvSpPr>
          <p:spPr>
            <a:xfrm>
              <a:off x="0" y="-38100"/>
              <a:ext cx="2939710" cy="360098"/>
            </a:xfrm>
            <a:prstGeom prst="rect">
              <a:avLst/>
            </a:prstGeom>
          </p:spPr>
          <p:txBody>
            <a:bodyPr lIns="50800" tIns="50800" rIns="50800" bIns="50800" rtlCol="0" anchor="ctr"/>
            <a:lstStyle/>
            <a:p>
              <a:pPr algn="ctr">
                <a:lnSpc>
                  <a:spcPts val="2659"/>
                </a:lnSpc>
                <a:spcBef>
                  <a:spcPct val="0"/>
                </a:spcBef>
              </a:pPr>
              <a:endParaRPr/>
            </a:p>
          </p:txBody>
        </p:sp>
      </p:grpSp>
      <p:grpSp>
        <p:nvGrpSpPr>
          <p:cNvPr id="7" name="Group 7"/>
          <p:cNvGrpSpPr/>
          <p:nvPr/>
        </p:nvGrpSpPr>
        <p:grpSpPr>
          <a:xfrm rot="-2785">
            <a:off x="2799333" y="3729744"/>
            <a:ext cx="7123024" cy="715287"/>
            <a:chOff x="0" y="0"/>
            <a:chExt cx="3206550" cy="321998"/>
          </a:xfrm>
        </p:grpSpPr>
        <p:sp>
          <p:nvSpPr>
            <p:cNvPr id="8" name="Freeform 8"/>
            <p:cNvSpPr/>
            <p:nvPr/>
          </p:nvSpPr>
          <p:spPr>
            <a:xfrm>
              <a:off x="0" y="0"/>
              <a:ext cx="3206550" cy="321998"/>
            </a:xfrm>
            <a:custGeom>
              <a:avLst/>
              <a:gdLst/>
              <a:ahLst/>
              <a:cxnLst/>
              <a:rect l="l" t="t" r="r" b="b"/>
              <a:pathLst>
                <a:path w="3206550" h="321998">
                  <a:moveTo>
                    <a:pt x="0" y="0"/>
                  </a:moveTo>
                  <a:lnTo>
                    <a:pt x="3206550" y="0"/>
                  </a:lnTo>
                  <a:lnTo>
                    <a:pt x="3206550" y="321998"/>
                  </a:lnTo>
                  <a:lnTo>
                    <a:pt x="0" y="321998"/>
                  </a:lnTo>
                  <a:close/>
                </a:path>
              </a:pathLst>
            </a:custGeom>
            <a:solidFill>
              <a:srgbClr val="292929"/>
            </a:solidFill>
          </p:spPr>
        </p:sp>
        <p:sp>
          <p:nvSpPr>
            <p:cNvPr id="9" name="TextBox 9"/>
            <p:cNvSpPr txBox="1"/>
            <p:nvPr/>
          </p:nvSpPr>
          <p:spPr>
            <a:xfrm>
              <a:off x="0" y="-38100"/>
              <a:ext cx="3206550" cy="360098"/>
            </a:xfrm>
            <a:prstGeom prst="rect">
              <a:avLst/>
            </a:prstGeom>
          </p:spPr>
          <p:txBody>
            <a:bodyPr lIns="50800" tIns="50800" rIns="50800" bIns="50800" rtlCol="0" anchor="ctr"/>
            <a:lstStyle/>
            <a:p>
              <a:pPr algn="ctr">
                <a:lnSpc>
                  <a:spcPts val="2659"/>
                </a:lnSpc>
                <a:spcBef>
                  <a:spcPct val="0"/>
                </a:spcBef>
              </a:pPr>
              <a:endParaRPr/>
            </a:p>
          </p:txBody>
        </p:sp>
      </p:grpSp>
      <p:sp>
        <p:nvSpPr>
          <p:cNvPr id="10" name="Freeform 10"/>
          <p:cNvSpPr/>
          <p:nvPr/>
        </p:nvSpPr>
        <p:spPr>
          <a:xfrm>
            <a:off x="4446544" y="7272705"/>
            <a:ext cx="3279973" cy="3279973"/>
          </a:xfrm>
          <a:custGeom>
            <a:avLst/>
            <a:gdLst/>
            <a:ahLst/>
            <a:cxnLst/>
            <a:rect l="l" t="t" r="r" b="b"/>
            <a:pathLst>
              <a:path w="3279973" h="3279973">
                <a:moveTo>
                  <a:pt x="0" y="0"/>
                </a:moveTo>
                <a:lnTo>
                  <a:pt x="3279972" y="0"/>
                </a:lnTo>
                <a:lnTo>
                  <a:pt x="3279972" y="3279972"/>
                </a:lnTo>
                <a:lnTo>
                  <a:pt x="0" y="327997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1" name="Freeform 11"/>
          <p:cNvSpPr/>
          <p:nvPr/>
        </p:nvSpPr>
        <p:spPr>
          <a:xfrm>
            <a:off x="2415187" y="8643927"/>
            <a:ext cx="3817500" cy="3817500"/>
          </a:xfrm>
          <a:custGeom>
            <a:avLst/>
            <a:gdLst/>
            <a:ahLst/>
            <a:cxnLst/>
            <a:rect l="l" t="t" r="r" b="b"/>
            <a:pathLst>
              <a:path w="3817500" h="3817500">
                <a:moveTo>
                  <a:pt x="0" y="0"/>
                </a:moveTo>
                <a:lnTo>
                  <a:pt x="3817501" y="0"/>
                </a:lnTo>
                <a:lnTo>
                  <a:pt x="3817501" y="3817501"/>
                </a:lnTo>
                <a:lnTo>
                  <a:pt x="0" y="381750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2" name="Freeform 12"/>
          <p:cNvSpPr/>
          <p:nvPr/>
        </p:nvSpPr>
        <p:spPr>
          <a:xfrm rot="2708275">
            <a:off x="14978963" y="4081258"/>
            <a:ext cx="1746267" cy="443115"/>
          </a:xfrm>
          <a:custGeom>
            <a:avLst/>
            <a:gdLst/>
            <a:ahLst/>
            <a:cxnLst/>
            <a:rect l="l" t="t" r="r" b="b"/>
            <a:pathLst>
              <a:path w="1746267" h="443115">
                <a:moveTo>
                  <a:pt x="0" y="0"/>
                </a:moveTo>
                <a:lnTo>
                  <a:pt x="1746267" y="0"/>
                </a:lnTo>
                <a:lnTo>
                  <a:pt x="1746267" y="443115"/>
                </a:lnTo>
                <a:lnTo>
                  <a:pt x="0" y="443115"/>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3" name="Freeform 13"/>
          <p:cNvSpPr/>
          <p:nvPr/>
        </p:nvSpPr>
        <p:spPr>
          <a:xfrm rot="-10800000">
            <a:off x="11548119" y="0"/>
            <a:ext cx="2762840" cy="2762840"/>
          </a:xfrm>
          <a:custGeom>
            <a:avLst/>
            <a:gdLst/>
            <a:ahLst/>
            <a:cxnLst/>
            <a:rect l="l" t="t" r="r" b="b"/>
            <a:pathLst>
              <a:path w="2762840" h="2762840">
                <a:moveTo>
                  <a:pt x="0" y="0"/>
                </a:moveTo>
                <a:lnTo>
                  <a:pt x="2762840" y="0"/>
                </a:lnTo>
                <a:lnTo>
                  <a:pt x="2762840" y="2762840"/>
                </a:lnTo>
                <a:lnTo>
                  <a:pt x="0" y="276284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14" name="Group 14"/>
          <p:cNvGrpSpPr/>
          <p:nvPr/>
        </p:nvGrpSpPr>
        <p:grpSpPr>
          <a:xfrm>
            <a:off x="12552571" y="-1758388"/>
            <a:ext cx="3516775" cy="3516775"/>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746A2"/>
            </a:solidFill>
          </p:spPr>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7" name="Freeform 17"/>
          <p:cNvSpPr/>
          <p:nvPr/>
        </p:nvSpPr>
        <p:spPr>
          <a:xfrm>
            <a:off x="14609439" y="182303"/>
            <a:ext cx="2054756" cy="2054756"/>
          </a:xfrm>
          <a:custGeom>
            <a:avLst/>
            <a:gdLst/>
            <a:ahLst/>
            <a:cxnLst/>
            <a:rect l="l" t="t" r="r" b="b"/>
            <a:pathLst>
              <a:path w="2054756" h="2054756">
                <a:moveTo>
                  <a:pt x="0" y="0"/>
                </a:moveTo>
                <a:lnTo>
                  <a:pt x="2054756" y="0"/>
                </a:lnTo>
                <a:lnTo>
                  <a:pt x="2054756" y="2054756"/>
                </a:lnTo>
                <a:lnTo>
                  <a:pt x="0" y="2054756"/>
                </a:lnTo>
                <a:lnTo>
                  <a:pt x="0" y="0"/>
                </a:lnTo>
                <a:close/>
              </a:path>
            </a:pathLst>
          </a:custGeom>
          <a:blipFill>
            <a:blip r:embed="rId3">
              <a:alphaModFix amt="9999"/>
              <a:extLst>
                <a:ext uri="{96DAC541-7B7A-43D3-8B79-37D633B846F1}">
                  <asvg:svgBlip xmlns:asvg="http://schemas.microsoft.com/office/drawing/2016/SVG/main" r:embed="rId4"/>
                </a:ext>
              </a:extLst>
            </a:blip>
            <a:stretch>
              <a:fillRect/>
            </a:stretch>
          </a:blipFill>
        </p:spPr>
      </p:sp>
      <p:sp>
        <p:nvSpPr>
          <p:cNvPr id="18" name="TextBox 18"/>
          <p:cNvSpPr txBox="1"/>
          <p:nvPr/>
        </p:nvSpPr>
        <p:spPr>
          <a:xfrm rot="-2785">
            <a:off x="2618589" y="5060007"/>
            <a:ext cx="13017948" cy="612140"/>
          </a:xfrm>
          <a:prstGeom prst="rect">
            <a:avLst/>
          </a:prstGeom>
        </p:spPr>
        <p:txBody>
          <a:bodyPr lIns="0" tIns="0" rIns="0" bIns="0" rtlCol="0" anchor="t">
            <a:spAutoFit/>
          </a:bodyPr>
          <a:lstStyle/>
          <a:p>
            <a:pPr algn="ctr">
              <a:lnSpc>
                <a:spcPts val="4599"/>
              </a:lnSpc>
            </a:pPr>
            <a:r>
              <a:rPr lang="en-US" sz="4599">
                <a:solidFill>
                  <a:srgbClr val="FFF7E9"/>
                </a:solidFill>
                <a:latin typeface="Archivo Black"/>
              </a:rPr>
              <a:t>BUSINESS PERFORMANCE WITH SQL</a:t>
            </a:r>
          </a:p>
        </p:txBody>
      </p:sp>
      <p:sp>
        <p:nvSpPr>
          <p:cNvPr id="19" name="TextBox 19"/>
          <p:cNvSpPr txBox="1"/>
          <p:nvPr/>
        </p:nvSpPr>
        <p:spPr>
          <a:xfrm rot="-2785">
            <a:off x="3149537" y="3886680"/>
            <a:ext cx="6555966" cy="458565"/>
          </a:xfrm>
          <a:prstGeom prst="rect">
            <a:avLst/>
          </a:prstGeom>
        </p:spPr>
        <p:txBody>
          <a:bodyPr lIns="0" tIns="0" rIns="0" bIns="0" rtlCol="0" anchor="t">
            <a:spAutoFit/>
          </a:bodyPr>
          <a:lstStyle/>
          <a:p>
            <a:pPr>
              <a:lnSpc>
                <a:spcPts val="3428"/>
              </a:lnSpc>
            </a:pPr>
            <a:r>
              <a:rPr lang="en-US" sz="3428">
                <a:solidFill>
                  <a:srgbClr val="FFF7E9"/>
                </a:solidFill>
                <a:latin typeface="Archivo Black"/>
              </a:rPr>
              <a:t>ANALYZING E-COMMERCE</a:t>
            </a:r>
          </a:p>
        </p:txBody>
      </p:sp>
      <p:sp>
        <p:nvSpPr>
          <p:cNvPr id="20" name="TextBox 20"/>
          <p:cNvSpPr txBox="1"/>
          <p:nvPr/>
        </p:nvSpPr>
        <p:spPr>
          <a:xfrm>
            <a:off x="9922645" y="6298976"/>
            <a:ext cx="5483055" cy="364362"/>
          </a:xfrm>
          <a:prstGeom prst="rect">
            <a:avLst/>
          </a:prstGeom>
        </p:spPr>
        <p:txBody>
          <a:bodyPr lIns="0" tIns="0" rIns="0" bIns="0" rtlCol="0" anchor="t">
            <a:spAutoFit/>
          </a:bodyPr>
          <a:lstStyle/>
          <a:p>
            <a:pPr marL="0" lvl="0" indent="0">
              <a:lnSpc>
                <a:spcPts val="2723"/>
              </a:lnSpc>
            </a:pPr>
            <a:r>
              <a:rPr lang="en-US" sz="2723">
                <a:solidFill>
                  <a:srgbClr val="292929"/>
                </a:solidFill>
                <a:latin typeface="Simonetta"/>
              </a:rPr>
              <a:t>Hanum Fazah Aditya Kusuma Wardani</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13297" t="-24977" r="-17167" b="-19983"/>
            </a:stretch>
          </a:blipFill>
        </p:spPr>
      </p:sp>
      <p:sp>
        <p:nvSpPr>
          <p:cNvPr id="3" name="AutoShape 3"/>
          <p:cNvSpPr/>
          <p:nvPr/>
        </p:nvSpPr>
        <p:spPr>
          <a:xfrm>
            <a:off x="0" y="0"/>
            <a:ext cx="18288000" cy="1457325"/>
          </a:xfrm>
          <a:prstGeom prst="rect">
            <a:avLst/>
          </a:prstGeom>
          <a:solidFill>
            <a:srgbClr val="0D0F68"/>
          </a:solidFill>
        </p:spPr>
      </p:sp>
      <p:sp>
        <p:nvSpPr>
          <p:cNvPr id="4" name="AutoShape 4"/>
          <p:cNvSpPr/>
          <p:nvPr/>
        </p:nvSpPr>
        <p:spPr>
          <a:xfrm>
            <a:off x="-1536078" y="1457325"/>
            <a:ext cx="10680078" cy="0"/>
          </a:xfrm>
          <a:prstGeom prst="line">
            <a:avLst/>
          </a:prstGeom>
          <a:ln w="857250" cap="rnd">
            <a:solidFill>
              <a:srgbClr val="0058AA"/>
            </a:solidFill>
            <a:prstDash val="solid"/>
            <a:headEnd type="none" w="sm" len="sm"/>
            <a:tailEnd type="none" w="sm" len="sm"/>
          </a:ln>
        </p:spPr>
      </p:sp>
      <p:sp>
        <p:nvSpPr>
          <p:cNvPr id="5" name="Freeform 5"/>
          <p:cNvSpPr/>
          <p:nvPr/>
        </p:nvSpPr>
        <p:spPr>
          <a:xfrm rot="-10800000">
            <a:off x="16702512" y="1457325"/>
            <a:ext cx="2988478" cy="1505106"/>
          </a:xfrm>
          <a:custGeom>
            <a:avLst/>
            <a:gdLst/>
            <a:ahLst/>
            <a:cxnLst/>
            <a:rect l="l" t="t" r="r" b="b"/>
            <a:pathLst>
              <a:path w="2988478" h="1505106">
                <a:moveTo>
                  <a:pt x="0" y="0"/>
                </a:moveTo>
                <a:lnTo>
                  <a:pt x="2988478" y="0"/>
                </a:lnTo>
                <a:lnTo>
                  <a:pt x="2988478" y="1505106"/>
                </a:lnTo>
                <a:lnTo>
                  <a:pt x="0" y="150510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Freeform 6"/>
          <p:cNvSpPr/>
          <p:nvPr/>
        </p:nvSpPr>
        <p:spPr>
          <a:xfrm rot="5400000">
            <a:off x="-100390" y="8739493"/>
            <a:ext cx="1654112" cy="1927460"/>
          </a:xfrm>
          <a:custGeom>
            <a:avLst/>
            <a:gdLst/>
            <a:ahLst/>
            <a:cxnLst/>
            <a:rect l="l" t="t" r="r" b="b"/>
            <a:pathLst>
              <a:path w="1654112" h="1927460">
                <a:moveTo>
                  <a:pt x="0" y="0"/>
                </a:moveTo>
                <a:lnTo>
                  <a:pt x="1654111" y="0"/>
                </a:lnTo>
                <a:lnTo>
                  <a:pt x="1654111" y="1927460"/>
                </a:lnTo>
                <a:lnTo>
                  <a:pt x="0" y="1927460"/>
                </a:lnTo>
                <a:lnTo>
                  <a:pt x="0" y="0"/>
                </a:lnTo>
                <a:close/>
              </a:path>
            </a:pathLst>
          </a:custGeom>
          <a:blipFill>
            <a:blip r:embed="rId5">
              <a:alphaModFix amt="31999"/>
              <a:extLst>
                <a:ext uri="{96DAC541-7B7A-43D3-8B79-37D633B846F1}">
                  <asvg:svgBlip xmlns:asvg="http://schemas.microsoft.com/office/drawing/2016/SVG/main" r:embed="rId6"/>
                </a:ext>
              </a:extLst>
            </a:blip>
            <a:stretch>
              <a:fillRect/>
            </a:stretch>
          </a:blipFill>
        </p:spPr>
      </p:sp>
      <p:sp>
        <p:nvSpPr>
          <p:cNvPr id="7" name="TextBox 7"/>
          <p:cNvSpPr txBox="1"/>
          <p:nvPr/>
        </p:nvSpPr>
        <p:spPr>
          <a:xfrm>
            <a:off x="380530" y="1167765"/>
            <a:ext cx="8433301" cy="493395"/>
          </a:xfrm>
          <a:prstGeom prst="rect">
            <a:avLst/>
          </a:prstGeom>
        </p:spPr>
        <p:txBody>
          <a:bodyPr lIns="0" tIns="0" rIns="0" bIns="0" rtlCol="0" anchor="t">
            <a:spAutoFit/>
          </a:bodyPr>
          <a:lstStyle/>
          <a:p>
            <a:pPr>
              <a:lnSpc>
                <a:spcPts val="3779"/>
              </a:lnSpc>
            </a:pPr>
            <a:r>
              <a:rPr lang="en-US" sz="2699" spc="40">
                <a:solidFill>
                  <a:srgbClr val="FFFFFF"/>
                </a:solidFill>
                <a:latin typeface="Maharlika"/>
              </a:rPr>
              <a:t>ANALYSIS OF ANNUAL PAYMENT TYPE USAGE</a:t>
            </a:r>
          </a:p>
        </p:txBody>
      </p:sp>
      <p:graphicFrame>
        <p:nvGraphicFramePr>
          <p:cNvPr id="8" name="Table 8"/>
          <p:cNvGraphicFramePr>
            <a:graphicFrameLocks noGrp="1"/>
          </p:cNvGraphicFramePr>
          <p:nvPr/>
        </p:nvGraphicFramePr>
        <p:xfrm>
          <a:off x="1028700" y="2764626"/>
          <a:ext cx="16230600" cy="4114800"/>
        </p:xfrm>
        <a:graphic>
          <a:graphicData uri="http://schemas.openxmlformats.org/drawingml/2006/table">
            <a:tbl>
              <a:tblPr/>
              <a:tblGrid>
                <a:gridCol w="2498690">
                  <a:extLst>
                    <a:ext uri="{9D8B030D-6E8A-4147-A177-3AD203B41FA5}">
                      <a16:colId xmlns:a16="http://schemas.microsoft.com/office/drawing/2014/main" val="20000"/>
                    </a:ext>
                  </a:extLst>
                </a:gridCol>
                <a:gridCol w="2911510">
                  <a:extLst>
                    <a:ext uri="{9D8B030D-6E8A-4147-A177-3AD203B41FA5}">
                      <a16:colId xmlns:a16="http://schemas.microsoft.com/office/drawing/2014/main" val="20001"/>
                    </a:ext>
                  </a:extLst>
                </a:gridCol>
                <a:gridCol w="2705100">
                  <a:extLst>
                    <a:ext uri="{9D8B030D-6E8A-4147-A177-3AD203B41FA5}">
                      <a16:colId xmlns:a16="http://schemas.microsoft.com/office/drawing/2014/main" val="20002"/>
                    </a:ext>
                  </a:extLst>
                </a:gridCol>
                <a:gridCol w="2705100">
                  <a:extLst>
                    <a:ext uri="{9D8B030D-6E8A-4147-A177-3AD203B41FA5}">
                      <a16:colId xmlns:a16="http://schemas.microsoft.com/office/drawing/2014/main" val="20003"/>
                    </a:ext>
                  </a:extLst>
                </a:gridCol>
                <a:gridCol w="2705100">
                  <a:extLst>
                    <a:ext uri="{9D8B030D-6E8A-4147-A177-3AD203B41FA5}">
                      <a16:colId xmlns:a16="http://schemas.microsoft.com/office/drawing/2014/main" val="20004"/>
                    </a:ext>
                  </a:extLst>
                </a:gridCol>
                <a:gridCol w="2705100">
                  <a:extLst>
                    <a:ext uri="{9D8B030D-6E8A-4147-A177-3AD203B41FA5}">
                      <a16:colId xmlns:a16="http://schemas.microsoft.com/office/drawing/2014/main" val="20005"/>
                    </a:ext>
                  </a:extLst>
                </a:gridCol>
              </a:tblGrid>
              <a:tr h="1028700">
                <a:tc>
                  <a:txBody>
                    <a:bodyPr/>
                    <a:lstStyle/>
                    <a:p>
                      <a:pPr algn="ctr">
                        <a:lnSpc>
                          <a:spcPts val="4199"/>
                        </a:lnSpc>
                        <a:defRPr/>
                      </a:pPr>
                      <a:r>
                        <a:rPr lang="en-US" sz="2999">
                          <a:solidFill>
                            <a:srgbClr val="FFFFFF"/>
                          </a:solidFill>
                          <a:latin typeface="Simonetta Bold"/>
                        </a:rPr>
                        <a:t>Year</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0058AA"/>
                    </a:solidFill>
                  </a:tcPr>
                </a:tc>
                <a:tc>
                  <a:txBody>
                    <a:bodyPr/>
                    <a:lstStyle/>
                    <a:p>
                      <a:pPr algn="ctr">
                        <a:lnSpc>
                          <a:spcPts val="4199"/>
                        </a:lnSpc>
                        <a:defRPr/>
                      </a:pPr>
                      <a:r>
                        <a:rPr lang="en-US" sz="2999">
                          <a:solidFill>
                            <a:srgbClr val="FFFFFF"/>
                          </a:solidFill>
                          <a:latin typeface="Simonetta Bold"/>
                        </a:rPr>
                        <a:t>Credit Card</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0058AA"/>
                    </a:solidFill>
                  </a:tcPr>
                </a:tc>
                <a:tc>
                  <a:txBody>
                    <a:bodyPr/>
                    <a:lstStyle/>
                    <a:p>
                      <a:pPr algn="ctr">
                        <a:lnSpc>
                          <a:spcPts val="4199"/>
                        </a:lnSpc>
                        <a:defRPr/>
                      </a:pPr>
                      <a:r>
                        <a:rPr lang="en-US" sz="2999">
                          <a:solidFill>
                            <a:srgbClr val="FFFFFF"/>
                          </a:solidFill>
                          <a:latin typeface="Simonetta Bold"/>
                        </a:rPr>
                        <a:t>Boleto</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0058AA"/>
                    </a:solidFill>
                  </a:tcPr>
                </a:tc>
                <a:tc>
                  <a:txBody>
                    <a:bodyPr/>
                    <a:lstStyle/>
                    <a:p>
                      <a:pPr algn="ctr">
                        <a:lnSpc>
                          <a:spcPts val="4199"/>
                        </a:lnSpc>
                        <a:defRPr/>
                      </a:pPr>
                      <a:r>
                        <a:rPr lang="en-US" sz="2999">
                          <a:solidFill>
                            <a:srgbClr val="FFFFFF"/>
                          </a:solidFill>
                          <a:latin typeface="Simonetta Bold"/>
                        </a:rPr>
                        <a:t>Voucher</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0058AA"/>
                    </a:solidFill>
                  </a:tcPr>
                </a:tc>
                <a:tc>
                  <a:txBody>
                    <a:bodyPr/>
                    <a:lstStyle/>
                    <a:p>
                      <a:pPr algn="ctr">
                        <a:lnSpc>
                          <a:spcPts val="4199"/>
                        </a:lnSpc>
                        <a:defRPr/>
                      </a:pPr>
                      <a:r>
                        <a:rPr lang="en-US" sz="2999">
                          <a:solidFill>
                            <a:srgbClr val="FFFFFF"/>
                          </a:solidFill>
                          <a:latin typeface="Simonetta Bold"/>
                        </a:rPr>
                        <a:t>Debit Card</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0058AA"/>
                    </a:solidFill>
                  </a:tcPr>
                </a:tc>
                <a:tc>
                  <a:txBody>
                    <a:bodyPr/>
                    <a:lstStyle/>
                    <a:p>
                      <a:pPr algn="ctr">
                        <a:lnSpc>
                          <a:spcPts val="4059"/>
                        </a:lnSpc>
                        <a:defRPr/>
                      </a:pPr>
                      <a:r>
                        <a:rPr lang="en-US" sz="2899">
                          <a:solidFill>
                            <a:srgbClr val="FFFFFF"/>
                          </a:solidFill>
                          <a:latin typeface="Simonetta Bold"/>
                        </a:rPr>
                        <a:t>Not Defined</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0058AA"/>
                    </a:solidFill>
                  </a:tcPr>
                </a:tc>
                <a:extLst>
                  <a:ext uri="{0D108BD9-81ED-4DB2-BD59-A6C34878D82A}">
                    <a16:rowId xmlns:a16="http://schemas.microsoft.com/office/drawing/2014/main" val="10000"/>
                  </a:ext>
                </a:extLst>
              </a:tr>
              <a:tr h="1028700">
                <a:tc>
                  <a:txBody>
                    <a:bodyPr/>
                    <a:lstStyle/>
                    <a:p>
                      <a:pPr algn="ctr">
                        <a:lnSpc>
                          <a:spcPts val="4199"/>
                        </a:lnSpc>
                        <a:defRPr/>
                      </a:pPr>
                      <a:r>
                        <a:rPr lang="en-US" sz="2999">
                          <a:solidFill>
                            <a:srgbClr val="000000"/>
                          </a:solidFill>
                          <a:latin typeface="Simonetta"/>
                        </a:rPr>
                        <a:t>2016</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tcPr>
                </a:tc>
                <a:tc>
                  <a:txBody>
                    <a:bodyPr/>
                    <a:lstStyle/>
                    <a:p>
                      <a:pPr algn="ctr">
                        <a:lnSpc>
                          <a:spcPts val="4199"/>
                        </a:lnSpc>
                        <a:defRPr/>
                      </a:pPr>
                      <a:r>
                        <a:rPr lang="en-US" sz="2999">
                          <a:solidFill>
                            <a:srgbClr val="000000"/>
                          </a:solidFill>
                          <a:latin typeface="Simonetta"/>
                        </a:rPr>
                        <a:t>259</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tcPr>
                </a:tc>
                <a:tc>
                  <a:txBody>
                    <a:bodyPr/>
                    <a:lstStyle/>
                    <a:p>
                      <a:pPr algn="ctr">
                        <a:lnSpc>
                          <a:spcPts val="3919"/>
                        </a:lnSpc>
                        <a:defRPr/>
                      </a:pPr>
                      <a:r>
                        <a:rPr lang="en-US" sz="2799">
                          <a:solidFill>
                            <a:srgbClr val="000000"/>
                          </a:solidFill>
                          <a:latin typeface="Simonetta"/>
                        </a:rPr>
                        <a:t>63</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tcPr>
                </a:tc>
                <a:tc>
                  <a:txBody>
                    <a:bodyPr/>
                    <a:lstStyle/>
                    <a:p>
                      <a:pPr algn="ctr">
                        <a:lnSpc>
                          <a:spcPts val="4199"/>
                        </a:lnSpc>
                        <a:defRPr/>
                      </a:pPr>
                      <a:r>
                        <a:rPr lang="en-US" sz="2999">
                          <a:solidFill>
                            <a:srgbClr val="000000"/>
                          </a:solidFill>
                          <a:latin typeface="Simonetta"/>
                        </a:rPr>
                        <a:t>57</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tcPr>
                </a:tc>
                <a:tc>
                  <a:txBody>
                    <a:bodyPr/>
                    <a:lstStyle/>
                    <a:p>
                      <a:pPr algn="ctr">
                        <a:lnSpc>
                          <a:spcPts val="4199"/>
                        </a:lnSpc>
                        <a:defRPr/>
                      </a:pPr>
                      <a:r>
                        <a:rPr lang="en-US" sz="2999">
                          <a:solidFill>
                            <a:srgbClr val="000000"/>
                          </a:solidFill>
                          <a:latin typeface="Simonetta"/>
                        </a:rPr>
                        <a:t>2</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tcPr>
                </a:tc>
                <a:tc>
                  <a:txBody>
                    <a:bodyPr/>
                    <a:lstStyle/>
                    <a:p>
                      <a:pPr algn="ctr">
                        <a:lnSpc>
                          <a:spcPts val="4199"/>
                        </a:lnSpc>
                        <a:defRPr/>
                      </a:pPr>
                      <a:r>
                        <a:rPr lang="en-US" sz="2999">
                          <a:solidFill>
                            <a:srgbClr val="000000"/>
                          </a:solidFill>
                          <a:latin typeface="Simonetta"/>
                        </a:rPr>
                        <a:t>0</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tcPr>
                </a:tc>
                <a:extLst>
                  <a:ext uri="{0D108BD9-81ED-4DB2-BD59-A6C34878D82A}">
                    <a16:rowId xmlns:a16="http://schemas.microsoft.com/office/drawing/2014/main" val="10001"/>
                  </a:ext>
                </a:extLst>
              </a:tr>
              <a:tr h="1028700">
                <a:tc>
                  <a:txBody>
                    <a:bodyPr/>
                    <a:lstStyle/>
                    <a:p>
                      <a:pPr algn="ctr">
                        <a:lnSpc>
                          <a:spcPts val="4199"/>
                        </a:lnSpc>
                        <a:defRPr/>
                      </a:pPr>
                      <a:r>
                        <a:rPr lang="en-US" sz="2999">
                          <a:solidFill>
                            <a:srgbClr val="000000"/>
                          </a:solidFill>
                          <a:latin typeface="Simonetta"/>
                        </a:rPr>
                        <a:t>2017</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tcPr>
                </a:tc>
                <a:tc>
                  <a:txBody>
                    <a:bodyPr/>
                    <a:lstStyle/>
                    <a:p>
                      <a:pPr algn="ctr">
                        <a:lnSpc>
                          <a:spcPts val="4199"/>
                        </a:lnSpc>
                        <a:defRPr/>
                      </a:pPr>
                      <a:r>
                        <a:rPr lang="en-US" sz="2999">
                          <a:solidFill>
                            <a:srgbClr val="000000"/>
                          </a:solidFill>
                          <a:latin typeface="Simonetta"/>
                        </a:rPr>
                        <a:t>34.726</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tcPr>
                </a:tc>
                <a:tc>
                  <a:txBody>
                    <a:bodyPr/>
                    <a:lstStyle/>
                    <a:p>
                      <a:pPr algn="ctr">
                        <a:lnSpc>
                          <a:spcPts val="3919"/>
                        </a:lnSpc>
                        <a:defRPr/>
                      </a:pPr>
                      <a:r>
                        <a:rPr lang="en-US" sz="2799">
                          <a:solidFill>
                            <a:srgbClr val="000000"/>
                          </a:solidFill>
                          <a:latin typeface="Simonetta"/>
                        </a:rPr>
                        <a:t>9.509</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tcPr>
                </a:tc>
                <a:tc>
                  <a:txBody>
                    <a:bodyPr/>
                    <a:lstStyle/>
                    <a:p>
                      <a:pPr algn="ctr">
                        <a:lnSpc>
                          <a:spcPts val="4199"/>
                        </a:lnSpc>
                        <a:defRPr/>
                      </a:pPr>
                      <a:r>
                        <a:rPr lang="en-US" sz="2999">
                          <a:solidFill>
                            <a:srgbClr val="000000"/>
                          </a:solidFill>
                          <a:latin typeface="Simonetta"/>
                        </a:rPr>
                        <a:t>8.946</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tcPr>
                </a:tc>
                <a:tc>
                  <a:txBody>
                    <a:bodyPr/>
                    <a:lstStyle/>
                    <a:p>
                      <a:pPr algn="ctr">
                        <a:lnSpc>
                          <a:spcPts val="4199"/>
                        </a:lnSpc>
                        <a:defRPr/>
                      </a:pPr>
                      <a:r>
                        <a:rPr lang="en-US" sz="2999">
                          <a:solidFill>
                            <a:srgbClr val="000000"/>
                          </a:solidFill>
                          <a:latin typeface="Simonetta"/>
                        </a:rPr>
                        <a:t>422</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tcPr>
                </a:tc>
                <a:tc>
                  <a:txBody>
                    <a:bodyPr/>
                    <a:lstStyle/>
                    <a:p>
                      <a:pPr algn="ctr">
                        <a:lnSpc>
                          <a:spcPts val="4199"/>
                        </a:lnSpc>
                        <a:defRPr/>
                      </a:pPr>
                      <a:r>
                        <a:rPr lang="en-US" sz="2999">
                          <a:solidFill>
                            <a:srgbClr val="000000"/>
                          </a:solidFill>
                          <a:latin typeface="Simonetta"/>
                        </a:rPr>
                        <a:t>0</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tcPr>
                </a:tc>
                <a:extLst>
                  <a:ext uri="{0D108BD9-81ED-4DB2-BD59-A6C34878D82A}">
                    <a16:rowId xmlns:a16="http://schemas.microsoft.com/office/drawing/2014/main" val="10002"/>
                  </a:ext>
                </a:extLst>
              </a:tr>
              <a:tr h="1028700">
                <a:tc>
                  <a:txBody>
                    <a:bodyPr/>
                    <a:lstStyle/>
                    <a:p>
                      <a:pPr algn="ctr">
                        <a:lnSpc>
                          <a:spcPts val="4199"/>
                        </a:lnSpc>
                        <a:defRPr/>
                      </a:pPr>
                      <a:r>
                        <a:rPr lang="en-US" sz="2999">
                          <a:solidFill>
                            <a:srgbClr val="000000"/>
                          </a:solidFill>
                          <a:latin typeface="Simonetta"/>
                        </a:rPr>
                        <a:t>2018</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tcPr>
                </a:tc>
                <a:tc>
                  <a:txBody>
                    <a:bodyPr/>
                    <a:lstStyle/>
                    <a:p>
                      <a:pPr algn="ctr">
                        <a:lnSpc>
                          <a:spcPts val="4199"/>
                        </a:lnSpc>
                        <a:defRPr/>
                      </a:pPr>
                      <a:r>
                        <a:rPr lang="en-US" sz="2999">
                          <a:solidFill>
                            <a:srgbClr val="000000"/>
                          </a:solidFill>
                          <a:latin typeface="Simonetta"/>
                        </a:rPr>
                        <a:t>42.130</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tcPr>
                </a:tc>
                <a:tc>
                  <a:txBody>
                    <a:bodyPr/>
                    <a:lstStyle/>
                    <a:p>
                      <a:pPr algn="ctr">
                        <a:lnSpc>
                          <a:spcPts val="3919"/>
                        </a:lnSpc>
                        <a:defRPr/>
                      </a:pPr>
                      <a:r>
                        <a:rPr lang="en-US" sz="2799">
                          <a:solidFill>
                            <a:srgbClr val="000000"/>
                          </a:solidFill>
                          <a:latin typeface="Simonetta"/>
                        </a:rPr>
                        <a:t>10.213</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tcPr>
                </a:tc>
                <a:tc>
                  <a:txBody>
                    <a:bodyPr/>
                    <a:lstStyle/>
                    <a:p>
                      <a:pPr algn="ctr">
                        <a:lnSpc>
                          <a:spcPts val="4199"/>
                        </a:lnSpc>
                        <a:defRPr/>
                      </a:pPr>
                      <a:r>
                        <a:rPr lang="en-US" sz="2999">
                          <a:solidFill>
                            <a:srgbClr val="000000"/>
                          </a:solidFill>
                          <a:latin typeface="Simonetta"/>
                        </a:rPr>
                        <a:t>6.026</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tcPr>
                </a:tc>
                <a:tc>
                  <a:txBody>
                    <a:bodyPr/>
                    <a:lstStyle/>
                    <a:p>
                      <a:pPr algn="ctr">
                        <a:lnSpc>
                          <a:spcPts val="4199"/>
                        </a:lnSpc>
                        <a:defRPr/>
                      </a:pPr>
                      <a:r>
                        <a:rPr lang="en-US" sz="2999">
                          <a:solidFill>
                            <a:srgbClr val="000000"/>
                          </a:solidFill>
                          <a:latin typeface="Simonetta"/>
                        </a:rPr>
                        <a:t>1.158</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tcPr>
                </a:tc>
                <a:tc>
                  <a:txBody>
                    <a:bodyPr/>
                    <a:lstStyle/>
                    <a:p>
                      <a:pPr algn="ctr">
                        <a:lnSpc>
                          <a:spcPts val="4199"/>
                        </a:lnSpc>
                        <a:defRPr/>
                      </a:pPr>
                      <a:r>
                        <a:rPr lang="en-US" sz="2999">
                          <a:solidFill>
                            <a:srgbClr val="000000"/>
                          </a:solidFill>
                          <a:latin typeface="Simonetta"/>
                        </a:rPr>
                        <a:t>3</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9" name="TextBox 9"/>
          <p:cNvSpPr txBox="1"/>
          <p:nvPr/>
        </p:nvSpPr>
        <p:spPr>
          <a:xfrm>
            <a:off x="12877693" y="9839405"/>
            <a:ext cx="5205815" cy="327586"/>
          </a:xfrm>
          <a:prstGeom prst="rect">
            <a:avLst/>
          </a:prstGeom>
        </p:spPr>
        <p:txBody>
          <a:bodyPr lIns="0" tIns="0" rIns="0" bIns="0" rtlCol="0" anchor="t">
            <a:spAutoFit/>
          </a:bodyPr>
          <a:lstStyle/>
          <a:p>
            <a:pPr marL="0" lvl="0" indent="0" algn="ctr">
              <a:lnSpc>
                <a:spcPts val="2400"/>
              </a:lnSpc>
            </a:pPr>
            <a:r>
              <a:rPr lang="en-US" sz="2400" dirty="0">
                <a:solidFill>
                  <a:srgbClr val="000000"/>
                </a:solidFill>
                <a:latin typeface="Simonetta"/>
              </a:rPr>
              <a:t>Query </a:t>
            </a:r>
            <a:r>
              <a:rPr lang="en-US" sz="2400" dirty="0" err="1">
                <a:solidFill>
                  <a:srgbClr val="000000"/>
                </a:solidFill>
                <a:latin typeface="Simonetta"/>
              </a:rPr>
              <a:t>selengkapnya</a:t>
            </a:r>
            <a:r>
              <a:rPr lang="en-US" sz="2400" dirty="0">
                <a:solidFill>
                  <a:srgbClr val="000000"/>
                </a:solidFill>
                <a:latin typeface="Simonetta"/>
              </a:rPr>
              <a:t> </a:t>
            </a:r>
            <a:r>
              <a:rPr lang="en-US" sz="2400" dirty="0" err="1">
                <a:solidFill>
                  <a:srgbClr val="000000"/>
                </a:solidFill>
                <a:latin typeface="Simonetta"/>
              </a:rPr>
              <a:t>dapat</a:t>
            </a:r>
            <a:r>
              <a:rPr lang="en-US" sz="2400" dirty="0">
                <a:solidFill>
                  <a:srgbClr val="000000"/>
                </a:solidFill>
                <a:latin typeface="Simonetta"/>
              </a:rPr>
              <a:t> </a:t>
            </a:r>
            <a:r>
              <a:rPr lang="en-US" sz="2400" dirty="0" err="1">
                <a:solidFill>
                  <a:srgbClr val="000000"/>
                </a:solidFill>
                <a:latin typeface="Simonetta"/>
              </a:rPr>
              <a:t>dilihat</a:t>
            </a:r>
            <a:r>
              <a:rPr lang="en-US" sz="2400" dirty="0">
                <a:solidFill>
                  <a:srgbClr val="000000"/>
                </a:solidFill>
                <a:latin typeface="Simonetta"/>
              </a:rPr>
              <a:t> </a:t>
            </a:r>
            <a:r>
              <a:rPr lang="en-US" sz="2400" dirty="0">
                <a:solidFill>
                  <a:srgbClr val="1746A2"/>
                </a:solidFill>
                <a:latin typeface="Simonetta"/>
                <a:hlinkClick r:id="rId7"/>
              </a:rPr>
              <a:t>di </a:t>
            </a:r>
            <a:r>
              <a:rPr lang="en-US" sz="2400" dirty="0" err="1">
                <a:solidFill>
                  <a:srgbClr val="1746A2"/>
                </a:solidFill>
                <a:latin typeface="Simonetta"/>
                <a:hlinkClick r:id="rId7"/>
              </a:rPr>
              <a:t>sini</a:t>
            </a:r>
            <a:endParaRPr lang="en-US" sz="2400" dirty="0">
              <a:solidFill>
                <a:srgbClr val="1746A2"/>
              </a:solidFill>
              <a:latin typeface="Simonetta"/>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520" t="-7142" r="-372" b="-5555"/>
            </a:stretch>
          </a:blipFill>
        </p:spPr>
      </p:sp>
      <p:sp>
        <p:nvSpPr>
          <p:cNvPr id="3" name="Freeform 3"/>
          <p:cNvSpPr/>
          <p:nvPr/>
        </p:nvSpPr>
        <p:spPr>
          <a:xfrm rot="-5400000">
            <a:off x="-2863538" y="3622347"/>
            <a:ext cx="5727077" cy="5727077"/>
          </a:xfrm>
          <a:custGeom>
            <a:avLst/>
            <a:gdLst/>
            <a:ahLst/>
            <a:cxnLst/>
            <a:rect l="l" t="t" r="r" b="b"/>
            <a:pathLst>
              <a:path w="5727077" h="5727077">
                <a:moveTo>
                  <a:pt x="0" y="0"/>
                </a:moveTo>
                <a:lnTo>
                  <a:pt x="5727076" y="0"/>
                </a:lnTo>
                <a:lnTo>
                  <a:pt x="5727076" y="5727076"/>
                </a:lnTo>
                <a:lnTo>
                  <a:pt x="0" y="5727076"/>
                </a:lnTo>
                <a:lnTo>
                  <a:pt x="0" y="0"/>
                </a:lnTo>
                <a:close/>
              </a:path>
            </a:pathLst>
          </a:custGeom>
          <a:blipFill>
            <a:blip r:embed="rId3">
              <a:alphaModFix amt="9999"/>
              <a:extLst>
                <a:ext uri="{96DAC541-7B7A-43D3-8B79-37D633B846F1}">
                  <asvg:svgBlip xmlns:asvg="http://schemas.microsoft.com/office/drawing/2016/SVG/main" r:embed="rId4"/>
                </a:ext>
              </a:extLst>
            </a:blip>
            <a:stretch>
              <a:fillRect/>
            </a:stretch>
          </a:blipFill>
        </p:spPr>
      </p:sp>
      <p:sp>
        <p:nvSpPr>
          <p:cNvPr id="4" name="Freeform 4"/>
          <p:cNvSpPr/>
          <p:nvPr/>
        </p:nvSpPr>
        <p:spPr>
          <a:xfrm>
            <a:off x="397914" y="625084"/>
            <a:ext cx="7544552" cy="8724340"/>
          </a:xfrm>
          <a:custGeom>
            <a:avLst/>
            <a:gdLst/>
            <a:ahLst/>
            <a:cxnLst/>
            <a:rect l="l" t="t" r="r" b="b"/>
            <a:pathLst>
              <a:path w="7544552" h="8724340">
                <a:moveTo>
                  <a:pt x="0" y="0"/>
                </a:moveTo>
                <a:lnTo>
                  <a:pt x="7544552" y="0"/>
                </a:lnTo>
                <a:lnTo>
                  <a:pt x="7544552" y="8724339"/>
                </a:lnTo>
                <a:lnTo>
                  <a:pt x="0" y="8724339"/>
                </a:lnTo>
                <a:lnTo>
                  <a:pt x="0" y="0"/>
                </a:lnTo>
                <a:close/>
              </a:path>
            </a:pathLst>
          </a:custGeom>
          <a:blipFill>
            <a:blip r:embed="rId5"/>
            <a:stretch>
              <a:fillRect l="-493" r="-493"/>
            </a:stretch>
          </a:blipFill>
        </p:spPr>
      </p:sp>
      <p:sp>
        <p:nvSpPr>
          <p:cNvPr id="5" name="TextBox 5"/>
          <p:cNvSpPr txBox="1"/>
          <p:nvPr/>
        </p:nvSpPr>
        <p:spPr>
          <a:xfrm>
            <a:off x="8719876" y="1821339"/>
            <a:ext cx="9222041" cy="7281223"/>
          </a:xfrm>
          <a:prstGeom prst="rect">
            <a:avLst/>
          </a:prstGeom>
        </p:spPr>
        <p:txBody>
          <a:bodyPr lIns="0" tIns="0" rIns="0" bIns="0" rtlCol="0" anchor="t">
            <a:spAutoFit/>
          </a:bodyPr>
          <a:lstStyle/>
          <a:p>
            <a:pPr algn="just">
              <a:lnSpc>
                <a:spcPts val="4479"/>
              </a:lnSpc>
            </a:pPr>
            <a:r>
              <a:rPr lang="en-US" sz="3199">
                <a:solidFill>
                  <a:srgbClr val="0058AA"/>
                </a:solidFill>
                <a:latin typeface="Simonetta Bold"/>
              </a:rPr>
              <a:t>Credit card</a:t>
            </a:r>
            <a:r>
              <a:rPr lang="en-US" sz="3199">
                <a:solidFill>
                  <a:srgbClr val="000000"/>
                </a:solidFill>
                <a:latin typeface="Simonetta"/>
              </a:rPr>
              <a:t> menjadi metode pembayaran yang</a:t>
            </a:r>
            <a:r>
              <a:rPr lang="en-US" sz="3199">
                <a:solidFill>
                  <a:srgbClr val="0058AA"/>
                </a:solidFill>
                <a:latin typeface="Simonetta Bold"/>
              </a:rPr>
              <a:t> paling sering digunakan</a:t>
            </a:r>
            <a:r>
              <a:rPr lang="en-US" sz="3199">
                <a:solidFill>
                  <a:srgbClr val="000000"/>
                </a:solidFill>
                <a:latin typeface="Simonetta"/>
              </a:rPr>
              <a:t> pada setiap tahunnya, setiap tahunnya pun credit card mengalami kenaikan dalam penggunaannya.</a:t>
            </a:r>
          </a:p>
          <a:p>
            <a:pPr algn="just">
              <a:lnSpc>
                <a:spcPts val="4479"/>
              </a:lnSpc>
            </a:pPr>
            <a:endParaRPr lang="en-US" sz="3199">
              <a:solidFill>
                <a:srgbClr val="000000"/>
              </a:solidFill>
              <a:latin typeface="Simonetta"/>
            </a:endParaRPr>
          </a:p>
          <a:p>
            <a:pPr algn="just">
              <a:lnSpc>
                <a:spcPts val="4479"/>
              </a:lnSpc>
            </a:pPr>
            <a:r>
              <a:rPr lang="en-US" sz="3199">
                <a:solidFill>
                  <a:srgbClr val="000000"/>
                </a:solidFill>
                <a:latin typeface="Simonetta"/>
              </a:rPr>
              <a:t>Selain credit card, penggunaan </a:t>
            </a:r>
            <a:r>
              <a:rPr lang="en-US" sz="3199">
                <a:solidFill>
                  <a:srgbClr val="0058AA"/>
                </a:solidFill>
                <a:latin typeface="Simonetta Bold"/>
              </a:rPr>
              <a:t>debit card</a:t>
            </a:r>
            <a:r>
              <a:rPr lang="en-US" sz="3199">
                <a:solidFill>
                  <a:srgbClr val="000000"/>
                </a:solidFill>
                <a:latin typeface="Simonetta"/>
              </a:rPr>
              <a:t> juga </a:t>
            </a:r>
            <a:r>
              <a:rPr lang="en-US" sz="3199">
                <a:solidFill>
                  <a:srgbClr val="0058AA"/>
                </a:solidFill>
                <a:latin typeface="Simonetta Bold"/>
              </a:rPr>
              <a:t>mengalami kenaikan</a:t>
            </a:r>
            <a:r>
              <a:rPr lang="en-US" sz="3199">
                <a:solidFill>
                  <a:srgbClr val="000000"/>
                </a:solidFill>
                <a:latin typeface="Simonetta"/>
              </a:rPr>
              <a:t> pada setiap tahunnya, walaupun penggunaanya tidak sebanyak penggunaan credit card.</a:t>
            </a:r>
          </a:p>
          <a:p>
            <a:pPr algn="just">
              <a:lnSpc>
                <a:spcPts val="4479"/>
              </a:lnSpc>
            </a:pPr>
            <a:endParaRPr lang="en-US" sz="3199">
              <a:solidFill>
                <a:srgbClr val="000000"/>
              </a:solidFill>
              <a:latin typeface="Simonetta"/>
            </a:endParaRPr>
          </a:p>
          <a:p>
            <a:pPr algn="just">
              <a:lnSpc>
                <a:spcPts val="4479"/>
              </a:lnSpc>
            </a:pPr>
            <a:r>
              <a:rPr lang="en-US" sz="3199">
                <a:solidFill>
                  <a:srgbClr val="000000"/>
                </a:solidFill>
                <a:latin typeface="Simonetta"/>
              </a:rPr>
              <a:t>Hal lain yang menarik adalah penggunaan voucher yang berkurang dari 2017 ke 2018, hal ini bisa disebabkan oleh metode promosi yang digunakan dan dapat dianalisis lebih lanjut lagi dengan tim marketing.</a:t>
            </a:r>
          </a:p>
        </p:txBody>
      </p:sp>
      <p:sp>
        <p:nvSpPr>
          <p:cNvPr id="6" name="TextBox 6"/>
          <p:cNvSpPr txBox="1"/>
          <p:nvPr/>
        </p:nvSpPr>
        <p:spPr>
          <a:xfrm>
            <a:off x="12877693" y="9839405"/>
            <a:ext cx="5205815" cy="327586"/>
          </a:xfrm>
          <a:prstGeom prst="rect">
            <a:avLst/>
          </a:prstGeom>
        </p:spPr>
        <p:txBody>
          <a:bodyPr lIns="0" tIns="0" rIns="0" bIns="0" rtlCol="0" anchor="t">
            <a:spAutoFit/>
          </a:bodyPr>
          <a:lstStyle/>
          <a:p>
            <a:pPr marL="0" lvl="0" indent="0" algn="ctr">
              <a:lnSpc>
                <a:spcPts val="2400"/>
              </a:lnSpc>
            </a:pPr>
            <a:r>
              <a:rPr lang="en-US" sz="2400" dirty="0">
                <a:solidFill>
                  <a:srgbClr val="000000"/>
                </a:solidFill>
                <a:latin typeface="Simonetta"/>
              </a:rPr>
              <a:t>Query </a:t>
            </a:r>
            <a:r>
              <a:rPr lang="en-US" sz="2400" dirty="0" err="1">
                <a:solidFill>
                  <a:srgbClr val="000000"/>
                </a:solidFill>
                <a:latin typeface="Simonetta"/>
              </a:rPr>
              <a:t>selengkapnya</a:t>
            </a:r>
            <a:r>
              <a:rPr lang="en-US" sz="2400" dirty="0">
                <a:solidFill>
                  <a:srgbClr val="000000"/>
                </a:solidFill>
                <a:latin typeface="Simonetta"/>
              </a:rPr>
              <a:t> </a:t>
            </a:r>
            <a:r>
              <a:rPr lang="en-US" sz="2400" dirty="0" err="1">
                <a:solidFill>
                  <a:srgbClr val="000000"/>
                </a:solidFill>
                <a:latin typeface="Simonetta"/>
              </a:rPr>
              <a:t>dapat</a:t>
            </a:r>
            <a:r>
              <a:rPr lang="en-US" sz="2400" dirty="0">
                <a:solidFill>
                  <a:srgbClr val="000000"/>
                </a:solidFill>
                <a:latin typeface="Simonetta"/>
              </a:rPr>
              <a:t> </a:t>
            </a:r>
            <a:r>
              <a:rPr lang="en-US" sz="2400" dirty="0" err="1">
                <a:solidFill>
                  <a:srgbClr val="000000"/>
                </a:solidFill>
                <a:latin typeface="Simonetta"/>
              </a:rPr>
              <a:t>dilihat</a:t>
            </a:r>
            <a:r>
              <a:rPr lang="en-US" sz="2400" dirty="0">
                <a:solidFill>
                  <a:srgbClr val="000000"/>
                </a:solidFill>
                <a:latin typeface="Simonetta"/>
              </a:rPr>
              <a:t> </a:t>
            </a:r>
            <a:r>
              <a:rPr lang="en-US" sz="2400" dirty="0">
                <a:solidFill>
                  <a:srgbClr val="1746A2"/>
                </a:solidFill>
                <a:latin typeface="Simonetta"/>
                <a:hlinkClick r:id="rId6"/>
              </a:rPr>
              <a:t>di </a:t>
            </a:r>
            <a:r>
              <a:rPr lang="en-US" sz="2400" dirty="0" err="1">
                <a:solidFill>
                  <a:srgbClr val="1746A2"/>
                </a:solidFill>
                <a:latin typeface="Simonetta"/>
                <a:hlinkClick r:id="rId6"/>
              </a:rPr>
              <a:t>sini</a:t>
            </a:r>
            <a:endParaRPr lang="en-US" sz="2400" dirty="0">
              <a:solidFill>
                <a:srgbClr val="1746A2"/>
              </a:solidFill>
              <a:latin typeface="Simonetta"/>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312" t="-6224" r="-289" b="-5555"/>
            </a:stretch>
          </a:blipFill>
        </p:spPr>
      </p:sp>
      <p:grpSp>
        <p:nvGrpSpPr>
          <p:cNvPr id="3" name="Group 3"/>
          <p:cNvGrpSpPr/>
          <p:nvPr/>
        </p:nvGrpSpPr>
        <p:grpSpPr>
          <a:xfrm rot="-5400000">
            <a:off x="11422369" y="5009668"/>
            <a:ext cx="3758483" cy="3758483"/>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746A2"/>
            </a:solidFill>
          </p:spPr>
        </p:sp>
        <p:sp>
          <p:nvSpPr>
            <p:cNvPr id="5" name="TextBox 5"/>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rot="-5400000">
            <a:off x="3107148" y="4785979"/>
            <a:ext cx="3758483" cy="3758483"/>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746A2"/>
            </a:solidFill>
          </p:spPr>
        </p:sp>
        <p:sp>
          <p:nvSpPr>
            <p:cNvPr id="8" name="TextBox 8"/>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rot="-5400000">
            <a:off x="7264043" y="3515436"/>
            <a:ext cx="3758483" cy="3758483"/>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746A2"/>
            </a:solidFill>
          </p:spPr>
        </p:sp>
        <p:sp>
          <p:nvSpPr>
            <p:cNvPr id="11" name="TextBox 11"/>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rot="-3590346">
            <a:off x="5897746" y="3851522"/>
            <a:ext cx="1360239" cy="1360239"/>
          </a:xfrm>
          <a:custGeom>
            <a:avLst/>
            <a:gdLst/>
            <a:ahLst/>
            <a:cxnLst/>
            <a:rect l="l" t="t" r="r" b="b"/>
            <a:pathLst>
              <a:path w="1360239" h="1360239">
                <a:moveTo>
                  <a:pt x="0" y="0"/>
                </a:moveTo>
                <a:lnTo>
                  <a:pt x="1360239" y="0"/>
                </a:lnTo>
                <a:lnTo>
                  <a:pt x="1360239" y="1360239"/>
                </a:lnTo>
                <a:lnTo>
                  <a:pt x="0" y="136023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3" name="Freeform 13"/>
          <p:cNvSpPr/>
          <p:nvPr/>
        </p:nvSpPr>
        <p:spPr>
          <a:xfrm rot="9920051">
            <a:off x="10091097" y="7145035"/>
            <a:ext cx="1360239" cy="1360239"/>
          </a:xfrm>
          <a:custGeom>
            <a:avLst/>
            <a:gdLst/>
            <a:ahLst/>
            <a:cxnLst/>
            <a:rect l="l" t="t" r="r" b="b"/>
            <a:pathLst>
              <a:path w="1360239" h="1360239">
                <a:moveTo>
                  <a:pt x="0" y="0"/>
                </a:moveTo>
                <a:lnTo>
                  <a:pt x="1360239" y="0"/>
                </a:lnTo>
                <a:lnTo>
                  <a:pt x="1360239" y="1360240"/>
                </a:lnTo>
                <a:lnTo>
                  <a:pt x="0" y="136024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14" name="Group 14"/>
          <p:cNvGrpSpPr/>
          <p:nvPr/>
        </p:nvGrpSpPr>
        <p:grpSpPr>
          <a:xfrm>
            <a:off x="3744283" y="5461398"/>
            <a:ext cx="2484213" cy="479900"/>
            <a:chOff x="0" y="0"/>
            <a:chExt cx="1666830" cy="321998"/>
          </a:xfrm>
        </p:grpSpPr>
        <p:sp>
          <p:nvSpPr>
            <p:cNvPr id="15" name="Freeform 15"/>
            <p:cNvSpPr/>
            <p:nvPr/>
          </p:nvSpPr>
          <p:spPr>
            <a:xfrm>
              <a:off x="0" y="0"/>
              <a:ext cx="1666830" cy="321998"/>
            </a:xfrm>
            <a:custGeom>
              <a:avLst/>
              <a:gdLst/>
              <a:ahLst/>
              <a:cxnLst/>
              <a:rect l="l" t="t" r="r" b="b"/>
              <a:pathLst>
                <a:path w="1666830" h="321998">
                  <a:moveTo>
                    <a:pt x="0" y="0"/>
                  </a:moveTo>
                  <a:lnTo>
                    <a:pt x="1666830" y="0"/>
                  </a:lnTo>
                  <a:lnTo>
                    <a:pt x="1666830" y="321998"/>
                  </a:lnTo>
                  <a:lnTo>
                    <a:pt x="0" y="321998"/>
                  </a:lnTo>
                  <a:close/>
                </a:path>
              </a:pathLst>
            </a:custGeom>
            <a:solidFill>
              <a:srgbClr val="292929"/>
            </a:solidFill>
          </p:spPr>
        </p:sp>
        <p:sp>
          <p:nvSpPr>
            <p:cNvPr id="16" name="TextBox 16"/>
            <p:cNvSpPr txBox="1"/>
            <p:nvPr/>
          </p:nvSpPr>
          <p:spPr>
            <a:xfrm>
              <a:off x="0" y="-38100"/>
              <a:ext cx="1666830" cy="360098"/>
            </a:xfrm>
            <a:prstGeom prst="rect">
              <a:avLst/>
            </a:prstGeom>
          </p:spPr>
          <p:txBody>
            <a:bodyPr lIns="50800" tIns="50800" rIns="50800" bIns="50800" rtlCol="0" anchor="ctr"/>
            <a:lstStyle/>
            <a:p>
              <a:pPr algn="ctr">
                <a:lnSpc>
                  <a:spcPts val="2659"/>
                </a:lnSpc>
                <a:spcBef>
                  <a:spcPct val="0"/>
                </a:spcBef>
              </a:pPr>
              <a:endParaRPr/>
            </a:p>
          </p:txBody>
        </p:sp>
      </p:grpSp>
      <p:grpSp>
        <p:nvGrpSpPr>
          <p:cNvPr id="17" name="Group 17"/>
          <p:cNvGrpSpPr/>
          <p:nvPr/>
        </p:nvGrpSpPr>
        <p:grpSpPr>
          <a:xfrm>
            <a:off x="7901178" y="4190854"/>
            <a:ext cx="2484213" cy="479900"/>
            <a:chOff x="0" y="0"/>
            <a:chExt cx="1666830" cy="321998"/>
          </a:xfrm>
        </p:grpSpPr>
        <p:sp>
          <p:nvSpPr>
            <p:cNvPr id="18" name="Freeform 18"/>
            <p:cNvSpPr/>
            <p:nvPr/>
          </p:nvSpPr>
          <p:spPr>
            <a:xfrm>
              <a:off x="0" y="0"/>
              <a:ext cx="1666830" cy="321998"/>
            </a:xfrm>
            <a:custGeom>
              <a:avLst/>
              <a:gdLst/>
              <a:ahLst/>
              <a:cxnLst/>
              <a:rect l="l" t="t" r="r" b="b"/>
              <a:pathLst>
                <a:path w="1666830" h="321998">
                  <a:moveTo>
                    <a:pt x="0" y="0"/>
                  </a:moveTo>
                  <a:lnTo>
                    <a:pt x="1666830" y="0"/>
                  </a:lnTo>
                  <a:lnTo>
                    <a:pt x="1666830" y="321998"/>
                  </a:lnTo>
                  <a:lnTo>
                    <a:pt x="0" y="321998"/>
                  </a:lnTo>
                  <a:close/>
                </a:path>
              </a:pathLst>
            </a:custGeom>
            <a:solidFill>
              <a:srgbClr val="292929"/>
            </a:solidFill>
          </p:spPr>
        </p:sp>
        <p:sp>
          <p:nvSpPr>
            <p:cNvPr id="19" name="TextBox 19"/>
            <p:cNvSpPr txBox="1"/>
            <p:nvPr/>
          </p:nvSpPr>
          <p:spPr>
            <a:xfrm>
              <a:off x="0" y="-38100"/>
              <a:ext cx="1666830" cy="360098"/>
            </a:xfrm>
            <a:prstGeom prst="rect">
              <a:avLst/>
            </a:prstGeom>
          </p:spPr>
          <p:txBody>
            <a:bodyPr lIns="50800" tIns="50800" rIns="50800" bIns="50800" rtlCol="0" anchor="ctr"/>
            <a:lstStyle/>
            <a:p>
              <a:pPr algn="ctr">
                <a:lnSpc>
                  <a:spcPts val="2659"/>
                </a:lnSpc>
                <a:spcBef>
                  <a:spcPct val="0"/>
                </a:spcBef>
              </a:pPr>
              <a:endParaRPr/>
            </a:p>
          </p:txBody>
        </p:sp>
      </p:grpSp>
      <p:grpSp>
        <p:nvGrpSpPr>
          <p:cNvPr id="20" name="Group 20"/>
          <p:cNvGrpSpPr/>
          <p:nvPr/>
        </p:nvGrpSpPr>
        <p:grpSpPr>
          <a:xfrm>
            <a:off x="12059504" y="5685086"/>
            <a:ext cx="2484213" cy="479900"/>
            <a:chOff x="0" y="0"/>
            <a:chExt cx="1666830" cy="321998"/>
          </a:xfrm>
        </p:grpSpPr>
        <p:sp>
          <p:nvSpPr>
            <p:cNvPr id="21" name="Freeform 21"/>
            <p:cNvSpPr/>
            <p:nvPr/>
          </p:nvSpPr>
          <p:spPr>
            <a:xfrm>
              <a:off x="0" y="0"/>
              <a:ext cx="1666830" cy="321998"/>
            </a:xfrm>
            <a:custGeom>
              <a:avLst/>
              <a:gdLst/>
              <a:ahLst/>
              <a:cxnLst/>
              <a:rect l="l" t="t" r="r" b="b"/>
              <a:pathLst>
                <a:path w="1666830" h="321998">
                  <a:moveTo>
                    <a:pt x="0" y="0"/>
                  </a:moveTo>
                  <a:lnTo>
                    <a:pt x="1666830" y="0"/>
                  </a:lnTo>
                  <a:lnTo>
                    <a:pt x="1666830" y="321998"/>
                  </a:lnTo>
                  <a:lnTo>
                    <a:pt x="0" y="321998"/>
                  </a:lnTo>
                  <a:close/>
                </a:path>
              </a:pathLst>
            </a:custGeom>
            <a:solidFill>
              <a:srgbClr val="292929"/>
            </a:solidFill>
          </p:spPr>
        </p:sp>
        <p:sp>
          <p:nvSpPr>
            <p:cNvPr id="22" name="TextBox 22"/>
            <p:cNvSpPr txBox="1"/>
            <p:nvPr/>
          </p:nvSpPr>
          <p:spPr>
            <a:xfrm>
              <a:off x="0" y="-38100"/>
              <a:ext cx="1666830" cy="360098"/>
            </a:xfrm>
            <a:prstGeom prst="rect">
              <a:avLst/>
            </a:prstGeom>
          </p:spPr>
          <p:txBody>
            <a:bodyPr lIns="50800" tIns="50800" rIns="50800" bIns="50800" rtlCol="0" anchor="ctr"/>
            <a:lstStyle/>
            <a:p>
              <a:pPr algn="ctr">
                <a:lnSpc>
                  <a:spcPts val="2659"/>
                </a:lnSpc>
                <a:spcBef>
                  <a:spcPct val="0"/>
                </a:spcBef>
              </a:pPr>
              <a:endParaRPr/>
            </a:p>
          </p:txBody>
        </p:sp>
      </p:grpSp>
      <p:sp>
        <p:nvSpPr>
          <p:cNvPr id="23" name="Freeform 23"/>
          <p:cNvSpPr/>
          <p:nvPr/>
        </p:nvSpPr>
        <p:spPr>
          <a:xfrm>
            <a:off x="2135538" y="-3367446"/>
            <a:ext cx="5727077" cy="5727077"/>
          </a:xfrm>
          <a:custGeom>
            <a:avLst/>
            <a:gdLst/>
            <a:ahLst/>
            <a:cxnLst/>
            <a:rect l="l" t="t" r="r" b="b"/>
            <a:pathLst>
              <a:path w="5727077" h="5727077">
                <a:moveTo>
                  <a:pt x="0" y="0"/>
                </a:moveTo>
                <a:lnTo>
                  <a:pt x="5727077" y="0"/>
                </a:lnTo>
                <a:lnTo>
                  <a:pt x="5727077" y="5727077"/>
                </a:lnTo>
                <a:lnTo>
                  <a:pt x="0" y="5727077"/>
                </a:lnTo>
                <a:lnTo>
                  <a:pt x="0" y="0"/>
                </a:lnTo>
                <a:close/>
              </a:path>
            </a:pathLst>
          </a:custGeom>
          <a:blipFill>
            <a:blip r:embed="rId5">
              <a:alphaModFix amt="9999"/>
              <a:extLst>
                <a:ext uri="{96DAC541-7B7A-43D3-8B79-37D633B846F1}">
                  <asvg:svgBlip xmlns:asvg="http://schemas.microsoft.com/office/drawing/2016/SVG/main" r:embed="rId6"/>
                </a:ext>
              </a:extLst>
            </a:blip>
            <a:stretch>
              <a:fillRect/>
            </a:stretch>
          </a:blipFill>
        </p:spPr>
      </p:sp>
      <p:sp>
        <p:nvSpPr>
          <p:cNvPr id="24" name="Freeform 24"/>
          <p:cNvSpPr/>
          <p:nvPr/>
        </p:nvSpPr>
        <p:spPr>
          <a:xfrm rot="-10800000">
            <a:off x="1004583" y="1773177"/>
            <a:ext cx="1567473" cy="1567473"/>
          </a:xfrm>
          <a:custGeom>
            <a:avLst/>
            <a:gdLst/>
            <a:ahLst/>
            <a:cxnLst/>
            <a:rect l="l" t="t" r="r" b="b"/>
            <a:pathLst>
              <a:path w="1567473" h="1567473">
                <a:moveTo>
                  <a:pt x="0" y="0"/>
                </a:moveTo>
                <a:lnTo>
                  <a:pt x="1567473" y="0"/>
                </a:lnTo>
                <a:lnTo>
                  <a:pt x="1567473" y="1567473"/>
                </a:lnTo>
                <a:lnTo>
                  <a:pt x="0" y="156747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25" name="Group 25"/>
          <p:cNvGrpSpPr/>
          <p:nvPr/>
        </p:nvGrpSpPr>
        <p:grpSpPr>
          <a:xfrm>
            <a:off x="1574451" y="775571"/>
            <a:ext cx="1995211" cy="1995211"/>
            <a:chOff x="0" y="0"/>
            <a:chExt cx="812800" cy="812800"/>
          </a:xfrm>
        </p:grpSpPr>
        <p:sp>
          <p:nvSpPr>
            <p:cNvPr id="26" name="Freeform 2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746A2"/>
            </a:solidFill>
          </p:spPr>
        </p:sp>
        <p:sp>
          <p:nvSpPr>
            <p:cNvPr id="27" name="TextBox 2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28" name="Freeform 28"/>
          <p:cNvSpPr/>
          <p:nvPr/>
        </p:nvSpPr>
        <p:spPr>
          <a:xfrm rot="-5400000">
            <a:off x="16998725" y="6584342"/>
            <a:ext cx="3135161" cy="3135161"/>
          </a:xfrm>
          <a:custGeom>
            <a:avLst/>
            <a:gdLst/>
            <a:ahLst/>
            <a:cxnLst/>
            <a:rect l="l" t="t" r="r" b="b"/>
            <a:pathLst>
              <a:path w="3135161" h="3135161">
                <a:moveTo>
                  <a:pt x="0" y="0"/>
                </a:moveTo>
                <a:lnTo>
                  <a:pt x="3135161" y="0"/>
                </a:lnTo>
                <a:lnTo>
                  <a:pt x="3135161" y="3135161"/>
                </a:lnTo>
                <a:lnTo>
                  <a:pt x="0" y="313516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29" name="TextBox 29"/>
          <p:cNvSpPr txBox="1"/>
          <p:nvPr/>
        </p:nvSpPr>
        <p:spPr>
          <a:xfrm>
            <a:off x="6377321" y="1315161"/>
            <a:ext cx="10974706" cy="1209675"/>
          </a:xfrm>
          <a:prstGeom prst="rect">
            <a:avLst/>
          </a:prstGeom>
        </p:spPr>
        <p:txBody>
          <a:bodyPr lIns="0" tIns="0" rIns="0" bIns="0" rtlCol="0" anchor="t">
            <a:spAutoFit/>
          </a:bodyPr>
          <a:lstStyle/>
          <a:p>
            <a:pPr algn="r">
              <a:lnSpc>
                <a:spcPts val="9000"/>
              </a:lnSpc>
            </a:pPr>
            <a:r>
              <a:rPr lang="en-US" sz="9000">
                <a:solidFill>
                  <a:srgbClr val="292929"/>
                </a:solidFill>
                <a:latin typeface="Archivo Black"/>
              </a:rPr>
              <a:t>Recommendation</a:t>
            </a:r>
          </a:p>
        </p:txBody>
      </p:sp>
      <p:sp>
        <p:nvSpPr>
          <p:cNvPr id="30" name="TextBox 30"/>
          <p:cNvSpPr txBox="1"/>
          <p:nvPr/>
        </p:nvSpPr>
        <p:spPr>
          <a:xfrm>
            <a:off x="12319112" y="302546"/>
            <a:ext cx="5032915" cy="1079401"/>
          </a:xfrm>
          <a:prstGeom prst="rect">
            <a:avLst/>
          </a:prstGeom>
        </p:spPr>
        <p:txBody>
          <a:bodyPr lIns="0" tIns="0" rIns="0" bIns="0" rtlCol="0" anchor="t">
            <a:spAutoFit/>
          </a:bodyPr>
          <a:lstStyle/>
          <a:p>
            <a:pPr algn="r">
              <a:lnSpc>
                <a:spcPts val="8000"/>
              </a:lnSpc>
            </a:pPr>
            <a:r>
              <a:rPr lang="en-US" sz="8000">
                <a:solidFill>
                  <a:srgbClr val="1746A2"/>
                </a:solidFill>
                <a:latin typeface="Archivo Black"/>
              </a:rPr>
              <a:t>Business</a:t>
            </a:r>
          </a:p>
        </p:txBody>
      </p:sp>
      <p:sp>
        <p:nvSpPr>
          <p:cNvPr id="31" name="TextBox 31"/>
          <p:cNvSpPr txBox="1"/>
          <p:nvPr/>
        </p:nvSpPr>
        <p:spPr>
          <a:xfrm>
            <a:off x="3890440" y="5601861"/>
            <a:ext cx="2191898" cy="237074"/>
          </a:xfrm>
          <a:prstGeom prst="rect">
            <a:avLst/>
          </a:prstGeom>
        </p:spPr>
        <p:txBody>
          <a:bodyPr lIns="0" tIns="0" rIns="0" bIns="0" rtlCol="0" anchor="t">
            <a:spAutoFit/>
          </a:bodyPr>
          <a:lstStyle/>
          <a:p>
            <a:pPr algn="ctr">
              <a:lnSpc>
                <a:spcPts val="1834"/>
              </a:lnSpc>
            </a:pPr>
            <a:r>
              <a:rPr lang="en-US" sz="1834">
                <a:solidFill>
                  <a:srgbClr val="FFF7E9"/>
                </a:solidFill>
                <a:latin typeface="Simonetta"/>
              </a:rPr>
              <a:t>HAPPY CUSTOMER</a:t>
            </a:r>
          </a:p>
        </p:txBody>
      </p:sp>
      <p:sp>
        <p:nvSpPr>
          <p:cNvPr id="32" name="TextBox 32"/>
          <p:cNvSpPr txBox="1"/>
          <p:nvPr/>
        </p:nvSpPr>
        <p:spPr>
          <a:xfrm>
            <a:off x="8047336" y="4250775"/>
            <a:ext cx="2191898" cy="400929"/>
          </a:xfrm>
          <a:prstGeom prst="rect">
            <a:avLst/>
          </a:prstGeom>
        </p:spPr>
        <p:txBody>
          <a:bodyPr lIns="0" tIns="0" rIns="0" bIns="0" rtlCol="0" anchor="t">
            <a:spAutoFit/>
          </a:bodyPr>
          <a:lstStyle/>
          <a:p>
            <a:pPr algn="ctr">
              <a:lnSpc>
                <a:spcPts val="1534"/>
              </a:lnSpc>
            </a:pPr>
            <a:r>
              <a:rPr lang="en-US" sz="1534">
                <a:solidFill>
                  <a:srgbClr val="FFF7E9"/>
                </a:solidFill>
                <a:latin typeface="Archivo Black"/>
              </a:rPr>
              <a:t>TOP PRODUCT BUNDLING</a:t>
            </a:r>
          </a:p>
        </p:txBody>
      </p:sp>
      <p:sp>
        <p:nvSpPr>
          <p:cNvPr id="33" name="TextBox 33"/>
          <p:cNvSpPr txBox="1"/>
          <p:nvPr/>
        </p:nvSpPr>
        <p:spPr>
          <a:xfrm>
            <a:off x="12205662" y="5788073"/>
            <a:ext cx="2191898" cy="328868"/>
          </a:xfrm>
          <a:prstGeom prst="rect">
            <a:avLst/>
          </a:prstGeom>
        </p:spPr>
        <p:txBody>
          <a:bodyPr lIns="0" tIns="0" rIns="0" bIns="0" rtlCol="0" anchor="t">
            <a:spAutoFit/>
          </a:bodyPr>
          <a:lstStyle/>
          <a:p>
            <a:pPr algn="ctr">
              <a:lnSpc>
                <a:spcPts val="2434"/>
              </a:lnSpc>
            </a:pPr>
            <a:r>
              <a:rPr lang="en-US" sz="2434">
                <a:solidFill>
                  <a:srgbClr val="FFF7E9"/>
                </a:solidFill>
                <a:latin typeface="Archivo Black"/>
              </a:rPr>
              <a:t>PAYDAY</a:t>
            </a:r>
          </a:p>
        </p:txBody>
      </p:sp>
      <p:sp>
        <p:nvSpPr>
          <p:cNvPr id="34" name="TextBox 34"/>
          <p:cNvSpPr txBox="1"/>
          <p:nvPr/>
        </p:nvSpPr>
        <p:spPr>
          <a:xfrm>
            <a:off x="3469344" y="6017498"/>
            <a:ext cx="3034090" cy="1993106"/>
          </a:xfrm>
          <a:prstGeom prst="rect">
            <a:avLst/>
          </a:prstGeom>
        </p:spPr>
        <p:txBody>
          <a:bodyPr lIns="0" tIns="0" rIns="0" bIns="0" rtlCol="0" anchor="t">
            <a:spAutoFit/>
          </a:bodyPr>
          <a:lstStyle/>
          <a:p>
            <a:pPr algn="ctr">
              <a:lnSpc>
                <a:spcPts val="1999"/>
              </a:lnSpc>
            </a:pPr>
            <a:r>
              <a:rPr lang="en-US" sz="1999">
                <a:solidFill>
                  <a:srgbClr val="FFFFFF"/>
                </a:solidFill>
                <a:latin typeface="Simonetta"/>
              </a:rPr>
              <a:t>Untuk costumer baru dapat diberikan promosi seperti buy 1 get 1 bagi orang yang membuka akun baru pada eCommerce tersebut dan yang melakukan repeat order juga diberikan promo menarik</a:t>
            </a:r>
          </a:p>
        </p:txBody>
      </p:sp>
      <p:sp>
        <p:nvSpPr>
          <p:cNvPr id="35" name="TextBox 35"/>
          <p:cNvSpPr txBox="1"/>
          <p:nvPr/>
        </p:nvSpPr>
        <p:spPr>
          <a:xfrm>
            <a:off x="7650306" y="4838787"/>
            <a:ext cx="2987388" cy="1745555"/>
          </a:xfrm>
          <a:prstGeom prst="rect">
            <a:avLst/>
          </a:prstGeom>
        </p:spPr>
        <p:txBody>
          <a:bodyPr lIns="0" tIns="0" rIns="0" bIns="0" rtlCol="0" anchor="t">
            <a:spAutoFit/>
          </a:bodyPr>
          <a:lstStyle/>
          <a:p>
            <a:pPr algn="ctr">
              <a:lnSpc>
                <a:spcPts val="1999"/>
              </a:lnSpc>
            </a:pPr>
            <a:r>
              <a:rPr lang="en-US" sz="1999">
                <a:solidFill>
                  <a:srgbClr val="FFFFFF"/>
                </a:solidFill>
                <a:latin typeface="Simonetta"/>
              </a:rPr>
              <a:t>Untuk product yang menjadi top product dapat diberikan harga bundling yang lebih hemat sehingga akan meningkatkan penjualan untuk kategori tersebut lebih banyak lagi</a:t>
            </a:r>
          </a:p>
        </p:txBody>
      </p:sp>
      <p:sp>
        <p:nvSpPr>
          <p:cNvPr id="36" name="TextBox 36"/>
          <p:cNvSpPr txBox="1"/>
          <p:nvPr/>
        </p:nvSpPr>
        <p:spPr>
          <a:xfrm>
            <a:off x="11949886" y="6401785"/>
            <a:ext cx="2703450" cy="1548318"/>
          </a:xfrm>
          <a:prstGeom prst="rect">
            <a:avLst/>
          </a:prstGeom>
        </p:spPr>
        <p:txBody>
          <a:bodyPr lIns="0" tIns="0" rIns="0" bIns="0" rtlCol="0" anchor="t">
            <a:spAutoFit/>
          </a:bodyPr>
          <a:lstStyle/>
          <a:p>
            <a:pPr algn="ctr">
              <a:lnSpc>
                <a:spcPts val="2099"/>
              </a:lnSpc>
            </a:pPr>
            <a:r>
              <a:rPr lang="en-US" sz="2099">
                <a:solidFill>
                  <a:srgbClr val="FFFFFF"/>
                </a:solidFill>
                <a:latin typeface="Simonetta"/>
              </a:rPr>
              <a:t>Dapat bekerjasama dengan pihak credit card untuk memberikan potongan pada tanggal-tanggal tertentu khusus pengguna credit cart</a:t>
            </a:r>
          </a:p>
        </p:txBody>
      </p:sp>
      <p:sp>
        <p:nvSpPr>
          <p:cNvPr id="37" name="TextBox 37"/>
          <p:cNvSpPr txBox="1"/>
          <p:nvPr/>
        </p:nvSpPr>
        <p:spPr>
          <a:xfrm>
            <a:off x="13062110" y="9886194"/>
            <a:ext cx="5201179" cy="327586"/>
          </a:xfrm>
          <a:prstGeom prst="rect">
            <a:avLst/>
          </a:prstGeom>
        </p:spPr>
        <p:txBody>
          <a:bodyPr lIns="0" tIns="0" rIns="0" bIns="0" rtlCol="0" anchor="t">
            <a:spAutoFit/>
          </a:bodyPr>
          <a:lstStyle/>
          <a:p>
            <a:pPr marL="0" lvl="0" indent="0" algn="ctr">
              <a:lnSpc>
                <a:spcPts val="2400"/>
              </a:lnSpc>
            </a:pPr>
            <a:r>
              <a:rPr lang="en-US" sz="2400" dirty="0">
                <a:solidFill>
                  <a:srgbClr val="000000"/>
                </a:solidFill>
                <a:latin typeface="Simonetta"/>
              </a:rPr>
              <a:t>Query </a:t>
            </a:r>
            <a:r>
              <a:rPr lang="en-US" sz="2400" dirty="0" err="1">
                <a:solidFill>
                  <a:srgbClr val="000000"/>
                </a:solidFill>
                <a:latin typeface="Simonetta"/>
              </a:rPr>
              <a:t>selengkapnya</a:t>
            </a:r>
            <a:r>
              <a:rPr lang="en-US" sz="2400" dirty="0">
                <a:solidFill>
                  <a:srgbClr val="000000"/>
                </a:solidFill>
                <a:latin typeface="Simonetta"/>
              </a:rPr>
              <a:t> </a:t>
            </a:r>
            <a:r>
              <a:rPr lang="en-US" sz="2400" dirty="0" err="1">
                <a:solidFill>
                  <a:srgbClr val="000000"/>
                </a:solidFill>
                <a:latin typeface="Simonetta"/>
              </a:rPr>
              <a:t>dapat</a:t>
            </a:r>
            <a:r>
              <a:rPr lang="en-US" sz="2400" dirty="0">
                <a:solidFill>
                  <a:srgbClr val="000000"/>
                </a:solidFill>
                <a:latin typeface="Simonetta"/>
              </a:rPr>
              <a:t>  </a:t>
            </a:r>
            <a:r>
              <a:rPr lang="en-US" sz="2400" dirty="0" err="1">
                <a:solidFill>
                  <a:srgbClr val="000000"/>
                </a:solidFill>
                <a:latin typeface="Simonetta"/>
              </a:rPr>
              <a:t>dilihat</a:t>
            </a:r>
            <a:r>
              <a:rPr lang="en-US" sz="2400" dirty="0">
                <a:solidFill>
                  <a:srgbClr val="000000"/>
                </a:solidFill>
                <a:latin typeface="Simonetta"/>
              </a:rPr>
              <a:t> </a:t>
            </a:r>
            <a:r>
              <a:rPr lang="en-US" sz="2400" dirty="0">
                <a:solidFill>
                  <a:srgbClr val="1746A2"/>
                </a:solidFill>
                <a:latin typeface="Simonetta"/>
                <a:hlinkClick r:id="rId9"/>
              </a:rPr>
              <a:t>di </a:t>
            </a:r>
            <a:r>
              <a:rPr lang="en-US" sz="2400" dirty="0" err="1">
                <a:solidFill>
                  <a:srgbClr val="1746A2"/>
                </a:solidFill>
                <a:latin typeface="Simonetta"/>
                <a:hlinkClick r:id="rId9"/>
              </a:rPr>
              <a:t>sini</a:t>
            </a:r>
            <a:endParaRPr lang="en-US" sz="2400" dirty="0">
              <a:solidFill>
                <a:srgbClr val="1746A2"/>
              </a:solidFill>
              <a:latin typeface="Simonetta"/>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08" t="-6224" r="-393" b="-5555"/>
            </a:stretch>
          </a:blipFill>
        </p:spPr>
      </p:sp>
      <p:grpSp>
        <p:nvGrpSpPr>
          <p:cNvPr id="3" name="Group 3"/>
          <p:cNvGrpSpPr/>
          <p:nvPr/>
        </p:nvGrpSpPr>
        <p:grpSpPr>
          <a:xfrm rot="-434834">
            <a:off x="4934392" y="3179242"/>
            <a:ext cx="8558135" cy="1766967"/>
            <a:chOff x="0" y="0"/>
            <a:chExt cx="1559568" cy="321998"/>
          </a:xfrm>
        </p:grpSpPr>
        <p:sp>
          <p:nvSpPr>
            <p:cNvPr id="4" name="Freeform 4"/>
            <p:cNvSpPr/>
            <p:nvPr/>
          </p:nvSpPr>
          <p:spPr>
            <a:xfrm>
              <a:off x="0" y="0"/>
              <a:ext cx="1559568" cy="321998"/>
            </a:xfrm>
            <a:custGeom>
              <a:avLst/>
              <a:gdLst/>
              <a:ahLst/>
              <a:cxnLst/>
              <a:rect l="l" t="t" r="r" b="b"/>
              <a:pathLst>
                <a:path w="1559568" h="321998">
                  <a:moveTo>
                    <a:pt x="0" y="0"/>
                  </a:moveTo>
                  <a:lnTo>
                    <a:pt x="1559568" y="0"/>
                  </a:lnTo>
                  <a:lnTo>
                    <a:pt x="1559568" y="321998"/>
                  </a:lnTo>
                  <a:lnTo>
                    <a:pt x="0" y="321998"/>
                  </a:lnTo>
                  <a:close/>
                </a:path>
              </a:pathLst>
            </a:custGeom>
            <a:solidFill>
              <a:srgbClr val="292929"/>
            </a:solidFill>
          </p:spPr>
        </p:sp>
        <p:sp>
          <p:nvSpPr>
            <p:cNvPr id="5" name="TextBox 5"/>
            <p:cNvSpPr txBox="1"/>
            <p:nvPr/>
          </p:nvSpPr>
          <p:spPr>
            <a:xfrm>
              <a:off x="0" y="-38100"/>
              <a:ext cx="1559568" cy="360098"/>
            </a:xfrm>
            <a:prstGeom prst="rect">
              <a:avLst/>
            </a:prstGeom>
          </p:spPr>
          <p:txBody>
            <a:bodyPr lIns="50800" tIns="50800" rIns="50800" bIns="50800" rtlCol="0" anchor="ctr"/>
            <a:lstStyle/>
            <a:p>
              <a:pPr algn="ctr">
                <a:lnSpc>
                  <a:spcPts val="2659"/>
                </a:lnSpc>
                <a:spcBef>
                  <a:spcPct val="0"/>
                </a:spcBef>
              </a:pPr>
              <a:endParaRPr/>
            </a:p>
          </p:txBody>
        </p:sp>
      </p:grpSp>
      <p:sp>
        <p:nvSpPr>
          <p:cNvPr id="6" name="TextBox 6"/>
          <p:cNvSpPr txBox="1"/>
          <p:nvPr/>
        </p:nvSpPr>
        <p:spPr>
          <a:xfrm rot="-434834">
            <a:off x="5862403" y="3545791"/>
            <a:ext cx="6582929" cy="1194587"/>
          </a:xfrm>
          <a:prstGeom prst="rect">
            <a:avLst/>
          </a:prstGeom>
        </p:spPr>
        <p:txBody>
          <a:bodyPr lIns="0" tIns="0" rIns="0" bIns="0" rtlCol="0" anchor="t">
            <a:spAutoFit/>
          </a:bodyPr>
          <a:lstStyle/>
          <a:p>
            <a:pPr algn="ctr">
              <a:lnSpc>
                <a:spcPts val="8964"/>
              </a:lnSpc>
            </a:pPr>
            <a:r>
              <a:rPr lang="en-US" sz="8964">
                <a:solidFill>
                  <a:srgbClr val="FFF7E9"/>
                </a:solidFill>
                <a:latin typeface="Archivo Black"/>
              </a:rPr>
              <a:t>THANK</a:t>
            </a:r>
          </a:p>
        </p:txBody>
      </p:sp>
      <p:grpSp>
        <p:nvGrpSpPr>
          <p:cNvPr id="7" name="Group 7"/>
          <p:cNvGrpSpPr/>
          <p:nvPr/>
        </p:nvGrpSpPr>
        <p:grpSpPr>
          <a:xfrm rot="-434834">
            <a:off x="6124684" y="4748140"/>
            <a:ext cx="6177552" cy="1732220"/>
            <a:chOff x="0" y="0"/>
            <a:chExt cx="1148331" cy="321998"/>
          </a:xfrm>
        </p:grpSpPr>
        <p:sp>
          <p:nvSpPr>
            <p:cNvPr id="8" name="Freeform 8"/>
            <p:cNvSpPr/>
            <p:nvPr/>
          </p:nvSpPr>
          <p:spPr>
            <a:xfrm>
              <a:off x="0" y="0"/>
              <a:ext cx="1148331" cy="321998"/>
            </a:xfrm>
            <a:custGeom>
              <a:avLst/>
              <a:gdLst/>
              <a:ahLst/>
              <a:cxnLst/>
              <a:rect l="l" t="t" r="r" b="b"/>
              <a:pathLst>
                <a:path w="1148331" h="321998">
                  <a:moveTo>
                    <a:pt x="0" y="0"/>
                  </a:moveTo>
                  <a:lnTo>
                    <a:pt x="1148331" y="0"/>
                  </a:lnTo>
                  <a:lnTo>
                    <a:pt x="1148331" y="321998"/>
                  </a:lnTo>
                  <a:lnTo>
                    <a:pt x="0" y="321998"/>
                  </a:lnTo>
                  <a:close/>
                </a:path>
              </a:pathLst>
            </a:custGeom>
            <a:solidFill>
              <a:srgbClr val="1746A2"/>
            </a:solidFill>
          </p:spPr>
        </p:sp>
        <p:sp>
          <p:nvSpPr>
            <p:cNvPr id="9" name="TextBox 9"/>
            <p:cNvSpPr txBox="1"/>
            <p:nvPr/>
          </p:nvSpPr>
          <p:spPr>
            <a:xfrm>
              <a:off x="0" y="-38100"/>
              <a:ext cx="1148331" cy="360098"/>
            </a:xfrm>
            <a:prstGeom prst="rect">
              <a:avLst/>
            </a:prstGeom>
          </p:spPr>
          <p:txBody>
            <a:bodyPr lIns="50800" tIns="50800" rIns="50800" bIns="50800" rtlCol="0" anchor="ctr"/>
            <a:lstStyle/>
            <a:p>
              <a:pPr algn="ctr">
                <a:lnSpc>
                  <a:spcPts val="2659"/>
                </a:lnSpc>
                <a:spcBef>
                  <a:spcPct val="0"/>
                </a:spcBef>
              </a:pPr>
              <a:endParaRPr/>
            </a:p>
          </p:txBody>
        </p:sp>
      </p:grpSp>
      <p:sp>
        <p:nvSpPr>
          <p:cNvPr id="10" name="TextBox 10"/>
          <p:cNvSpPr txBox="1"/>
          <p:nvPr/>
        </p:nvSpPr>
        <p:spPr>
          <a:xfrm rot="-434834">
            <a:off x="6706551" y="5093153"/>
            <a:ext cx="4894632" cy="1167913"/>
          </a:xfrm>
          <a:prstGeom prst="rect">
            <a:avLst/>
          </a:prstGeom>
        </p:spPr>
        <p:txBody>
          <a:bodyPr lIns="0" tIns="0" rIns="0" bIns="0" rtlCol="0" anchor="t">
            <a:spAutoFit/>
          </a:bodyPr>
          <a:lstStyle/>
          <a:p>
            <a:pPr algn="ctr">
              <a:lnSpc>
                <a:spcPts val="8787"/>
              </a:lnSpc>
            </a:pPr>
            <a:r>
              <a:rPr lang="en-US" sz="8787">
                <a:solidFill>
                  <a:srgbClr val="FFF7E9"/>
                </a:solidFill>
                <a:latin typeface="Archivo Black"/>
              </a:rPr>
              <a:t>YOU</a:t>
            </a:r>
          </a:p>
        </p:txBody>
      </p:sp>
      <p:sp>
        <p:nvSpPr>
          <p:cNvPr id="11" name="Freeform 11"/>
          <p:cNvSpPr/>
          <p:nvPr/>
        </p:nvSpPr>
        <p:spPr>
          <a:xfrm rot="-7818445">
            <a:off x="4770499" y="5460214"/>
            <a:ext cx="1801201" cy="1175284"/>
          </a:xfrm>
          <a:custGeom>
            <a:avLst/>
            <a:gdLst/>
            <a:ahLst/>
            <a:cxnLst/>
            <a:rect l="l" t="t" r="r" b="b"/>
            <a:pathLst>
              <a:path w="1801201" h="1175284">
                <a:moveTo>
                  <a:pt x="0" y="0"/>
                </a:moveTo>
                <a:lnTo>
                  <a:pt x="1801201" y="0"/>
                </a:lnTo>
                <a:lnTo>
                  <a:pt x="1801201" y="1175284"/>
                </a:lnTo>
                <a:lnTo>
                  <a:pt x="0" y="117528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2" name="Freeform 12"/>
          <p:cNvSpPr/>
          <p:nvPr/>
        </p:nvSpPr>
        <p:spPr>
          <a:xfrm rot="7168843" flipH="1">
            <a:off x="12669194" y="2958055"/>
            <a:ext cx="1801201" cy="1175284"/>
          </a:xfrm>
          <a:custGeom>
            <a:avLst/>
            <a:gdLst/>
            <a:ahLst/>
            <a:cxnLst/>
            <a:rect l="l" t="t" r="r" b="b"/>
            <a:pathLst>
              <a:path w="1801201" h="1175284">
                <a:moveTo>
                  <a:pt x="1801201" y="0"/>
                </a:moveTo>
                <a:lnTo>
                  <a:pt x="0" y="0"/>
                </a:lnTo>
                <a:lnTo>
                  <a:pt x="0" y="1175284"/>
                </a:lnTo>
                <a:lnTo>
                  <a:pt x="1801201" y="1175284"/>
                </a:lnTo>
                <a:lnTo>
                  <a:pt x="1801201"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3" name="Freeform 13"/>
          <p:cNvSpPr/>
          <p:nvPr/>
        </p:nvSpPr>
        <p:spPr>
          <a:xfrm rot="-10800000">
            <a:off x="1028700" y="1627716"/>
            <a:ext cx="2120893" cy="2120893"/>
          </a:xfrm>
          <a:custGeom>
            <a:avLst/>
            <a:gdLst/>
            <a:ahLst/>
            <a:cxnLst/>
            <a:rect l="l" t="t" r="r" b="b"/>
            <a:pathLst>
              <a:path w="2120893" h="2120893">
                <a:moveTo>
                  <a:pt x="0" y="0"/>
                </a:moveTo>
                <a:lnTo>
                  <a:pt x="2120893" y="0"/>
                </a:lnTo>
                <a:lnTo>
                  <a:pt x="2120893" y="2120892"/>
                </a:lnTo>
                <a:lnTo>
                  <a:pt x="0" y="212089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grpSp>
        <p:nvGrpSpPr>
          <p:cNvPr id="14" name="Group 14"/>
          <p:cNvGrpSpPr/>
          <p:nvPr/>
        </p:nvGrpSpPr>
        <p:grpSpPr>
          <a:xfrm>
            <a:off x="1799767" y="277890"/>
            <a:ext cx="2699651" cy="2699651"/>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746A2"/>
            </a:solidFill>
          </p:spPr>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7" name="Freeform 17"/>
          <p:cNvSpPr/>
          <p:nvPr/>
        </p:nvSpPr>
        <p:spPr>
          <a:xfrm>
            <a:off x="2405078" y="-3254568"/>
            <a:ext cx="5727077" cy="5727077"/>
          </a:xfrm>
          <a:custGeom>
            <a:avLst/>
            <a:gdLst/>
            <a:ahLst/>
            <a:cxnLst/>
            <a:rect l="l" t="t" r="r" b="b"/>
            <a:pathLst>
              <a:path w="5727077" h="5727077">
                <a:moveTo>
                  <a:pt x="0" y="0"/>
                </a:moveTo>
                <a:lnTo>
                  <a:pt x="5727076" y="0"/>
                </a:lnTo>
                <a:lnTo>
                  <a:pt x="5727076" y="5727077"/>
                </a:lnTo>
                <a:lnTo>
                  <a:pt x="0" y="5727077"/>
                </a:lnTo>
                <a:lnTo>
                  <a:pt x="0" y="0"/>
                </a:lnTo>
                <a:close/>
              </a:path>
            </a:pathLst>
          </a:custGeom>
          <a:blipFill>
            <a:blip r:embed="rId9">
              <a:alphaModFix amt="9999"/>
              <a:extLst>
                <a:ext uri="{96DAC541-7B7A-43D3-8B79-37D633B846F1}">
                  <asvg:svgBlip xmlns:asvg="http://schemas.microsoft.com/office/drawing/2016/SVG/main" r:embed="rId10"/>
                </a:ext>
              </a:extLst>
            </a:blip>
            <a:stretch>
              <a:fillRect/>
            </a:stretch>
          </a:blipFill>
        </p:spPr>
      </p:sp>
      <p:sp>
        <p:nvSpPr>
          <p:cNvPr id="18" name="Freeform 18"/>
          <p:cNvSpPr/>
          <p:nvPr/>
        </p:nvSpPr>
        <p:spPr>
          <a:xfrm>
            <a:off x="8281377" y="8690124"/>
            <a:ext cx="4000308" cy="4000308"/>
          </a:xfrm>
          <a:custGeom>
            <a:avLst/>
            <a:gdLst/>
            <a:ahLst/>
            <a:cxnLst/>
            <a:rect l="l" t="t" r="r" b="b"/>
            <a:pathLst>
              <a:path w="4000308" h="4000308">
                <a:moveTo>
                  <a:pt x="0" y="0"/>
                </a:moveTo>
                <a:lnTo>
                  <a:pt x="4000307" y="0"/>
                </a:lnTo>
                <a:lnTo>
                  <a:pt x="4000307" y="4000308"/>
                </a:lnTo>
                <a:lnTo>
                  <a:pt x="0" y="4000308"/>
                </a:lnTo>
                <a:lnTo>
                  <a:pt x="0" y="0"/>
                </a:lnTo>
                <a:close/>
              </a:path>
            </a:pathLst>
          </a:custGeom>
          <a:blipFill>
            <a:blip r:embed="rId9">
              <a:alphaModFix amt="9999"/>
              <a:extLst>
                <a:ext uri="{96DAC541-7B7A-43D3-8B79-37D633B846F1}">
                  <asvg:svgBlip xmlns:asvg="http://schemas.microsoft.com/office/drawing/2016/SVG/main" r:embed="rId10"/>
                </a:ext>
              </a:extLst>
            </a:blip>
            <a:stretch>
              <a:fillRect/>
            </a:stretch>
          </a:blipFill>
        </p:spPr>
      </p:sp>
      <p:sp>
        <p:nvSpPr>
          <p:cNvPr id="19" name="Freeform 19"/>
          <p:cNvSpPr/>
          <p:nvPr/>
        </p:nvSpPr>
        <p:spPr>
          <a:xfrm>
            <a:off x="12233533" y="7290523"/>
            <a:ext cx="2291029" cy="2291029"/>
          </a:xfrm>
          <a:custGeom>
            <a:avLst/>
            <a:gdLst/>
            <a:ahLst/>
            <a:cxnLst/>
            <a:rect l="l" t="t" r="r" b="b"/>
            <a:pathLst>
              <a:path w="2291029" h="2291029">
                <a:moveTo>
                  <a:pt x="0" y="0"/>
                </a:moveTo>
                <a:lnTo>
                  <a:pt x="2291029" y="0"/>
                </a:lnTo>
                <a:lnTo>
                  <a:pt x="2291029" y="2291030"/>
                </a:lnTo>
                <a:lnTo>
                  <a:pt x="0" y="229103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20" name="Freeform 20"/>
          <p:cNvSpPr/>
          <p:nvPr/>
        </p:nvSpPr>
        <p:spPr>
          <a:xfrm>
            <a:off x="10948441" y="8023791"/>
            <a:ext cx="2666487" cy="2666487"/>
          </a:xfrm>
          <a:custGeom>
            <a:avLst/>
            <a:gdLst/>
            <a:ahLst/>
            <a:cxnLst/>
            <a:rect l="l" t="t" r="r" b="b"/>
            <a:pathLst>
              <a:path w="2666487" h="2666487">
                <a:moveTo>
                  <a:pt x="0" y="0"/>
                </a:moveTo>
                <a:lnTo>
                  <a:pt x="2666487" y="0"/>
                </a:lnTo>
                <a:lnTo>
                  <a:pt x="2666487" y="2666487"/>
                </a:lnTo>
                <a:lnTo>
                  <a:pt x="0" y="2666487"/>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grpSp>
        <p:nvGrpSpPr>
          <p:cNvPr id="21" name="Group 21"/>
          <p:cNvGrpSpPr/>
          <p:nvPr/>
        </p:nvGrpSpPr>
        <p:grpSpPr>
          <a:xfrm>
            <a:off x="-362906" y="9258300"/>
            <a:ext cx="4862324" cy="1343586"/>
            <a:chOff x="0" y="0"/>
            <a:chExt cx="6483099" cy="1791449"/>
          </a:xfrm>
        </p:grpSpPr>
        <p:sp>
          <p:nvSpPr>
            <p:cNvPr id="22" name="TextBox 22"/>
            <p:cNvSpPr txBox="1"/>
            <p:nvPr/>
          </p:nvSpPr>
          <p:spPr>
            <a:xfrm>
              <a:off x="0" y="0"/>
              <a:ext cx="6483099" cy="609534"/>
            </a:xfrm>
            <a:prstGeom prst="rect">
              <a:avLst/>
            </a:prstGeom>
          </p:spPr>
          <p:txBody>
            <a:bodyPr lIns="0" tIns="0" rIns="0" bIns="0" rtlCol="0" anchor="t">
              <a:spAutoFit/>
            </a:bodyPr>
            <a:lstStyle/>
            <a:p>
              <a:pPr marL="0" lvl="0" indent="0" algn="ctr">
                <a:lnSpc>
                  <a:spcPts val="3600"/>
                </a:lnSpc>
                <a:spcBef>
                  <a:spcPct val="0"/>
                </a:spcBef>
              </a:pPr>
              <a:endParaRPr/>
            </a:p>
          </p:txBody>
        </p:sp>
        <p:sp>
          <p:nvSpPr>
            <p:cNvPr id="23" name="TextBox 23"/>
            <p:cNvSpPr txBox="1"/>
            <p:nvPr/>
          </p:nvSpPr>
          <p:spPr>
            <a:xfrm>
              <a:off x="0" y="758145"/>
              <a:ext cx="6483099" cy="1033304"/>
            </a:xfrm>
            <a:prstGeom prst="rect">
              <a:avLst/>
            </a:prstGeom>
          </p:spPr>
          <p:txBody>
            <a:bodyPr lIns="0" tIns="0" rIns="0" bIns="0" rtlCol="0" anchor="t">
              <a:spAutoFit/>
            </a:bodyPr>
            <a:lstStyle/>
            <a:p>
              <a:pPr algn="ctr">
                <a:lnSpc>
                  <a:spcPts val="3080"/>
                </a:lnSpc>
              </a:pPr>
              <a:r>
                <a:rPr lang="en-US" sz="2200" dirty="0">
                  <a:solidFill>
                    <a:srgbClr val="000000"/>
                  </a:solidFill>
                  <a:latin typeface="Maharlika"/>
                </a:rPr>
                <a:t>Certificate of Completion </a:t>
              </a:r>
              <a:r>
                <a:rPr lang="en-US" sz="2200" dirty="0">
                  <a:solidFill>
                    <a:srgbClr val="0058AA"/>
                  </a:solidFill>
                  <a:latin typeface="Maharlika"/>
                  <a:hlinkClick r:id="rId13"/>
                </a:rPr>
                <a:t>here</a:t>
              </a:r>
              <a:endParaRPr lang="en-US" sz="2200" dirty="0">
                <a:solidFill>
                  <a:srgbClr val="0058AA"/>
                </a:solidFill>
                <a:latin typeface="Maharlika"/>
              </a:endParaRPr>
            </a:p>
            <a:p>
              <a:pPr algn="ctr">
                <a:lnSpc>
                  <a:spcPts val="3080"/>
                </a:lnSpc>
              </a:pPr>
              <a:endParaRPr lang="en-US" sz="2200" dirty="0">
                <a:solidFill>
                  <a:srgbClr val="0058AA"/>
                </a:solidFill>
                <a:latin typeface="Maharlika"/>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669" t="-6046" r="-441" b="-6150"/>
            </a:stretch>
          </a:blipFill>
        </p:spPr>
      </p:sp>
      <p:sp>
        <p:nvSpPr>
          <p:cNvPr id="3" name="Freeform 3"/>
          <p:cNvSpPr/>
          <p:nvPr/>
        </p:nvSpPr>
        <p:spPr>
          <a:xfrm rot="-4675117">
            <a:off x="285202" y="132575"/>
            <a:ext cx="1009719" cy="913375"/>
          </a:xfrm>
          <a:custGeom>
            <a:avLst/>
            <a:gdLst/>
            <a:ahLst/>
            <a:cxnLst/>
            <a:rect l="l" t="t" r="r" b="b"/>
            <a:pathLst>
              <a:path w="1009719" h="913375">
                <a:moveTo>
                  <a:pt x="0" y="0"/>
                </a:moveTo>
                <a:lnTo>
                  <a:pt x="1009719" y="0"/>
                </a:lnTo>
                <a:lnTo>
                  <a:pt x="1009719" y="913375"/>
                </a:lnTo>
                <a:lnTo>
                  <a:pt x="0" y="91337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rot="-10800000">
            <a:off x="13019384" y="2946407"/>
            <a:ext cx="2120893" cy="2120893"/>
          </a:xfrm>
          <a:custGeom>
            <a:avLst/>
            <a:gdLst/>
            <a:ahLst/>
            <a:cxnLst/>
            <a:rect l="l" t="t" r="r" b="b"/>
            <a:pathLst>
              <a:path w="2120893" h="2120893">
                <a:moveTo>
                  <a:pt x="0" y="0"/>
                </a:moveTo>
                <a:lnTo>
                  <a:pt x="2120893" y="0"/>
                </a:lnTo>
                <a:lnTo>
                  <a:pt x="2120893" y="2120893"/>
                </a:lnTo>
                <a:lnTo>
                  <a:pt x="0" y="212089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5" name="Group 5"/>
          <p:cNvGrpSpPr/>
          <p:nvPr/>
        </p:nvGrpSpPr>
        <p:grpSpPr>
          <a:xfrm>
            <a:off x="13790451" y="1596582"/>
            <a:ext cx="2699651" cy="2699651"/>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746A2"/>
            </a:solidFill>
          </p:spPr>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8" name="Freeform 8"/>
          <p:cNvSpPr/>
          <p:nvPr/>
        </p:nvSpPr>
        <p:spPr>
          <a:xfrm>
            <a:off x="14395762" y="-1935876"/>
            <a:ext cx="5727077" cy="5727077"/>
          </a:xfrm>
          <a:custGeom>
            <a:avLst/>
            <a:gdLst/>
            <a:ahLst/>
            <a:cxnLst/>
            <a:rect l="l" t="t" r="r" b="b"/>
            <a:pathLst>
              <a:path w="5727077" h="5727077">
                <a:moveTo>
                  <a:pt x="0" y="0"/>
                </a:moveTo>
                <a:lnTo>
                  <a:pt x="5727076" y="0"/>
                </a:lnTo>
                <a:lnTo>
                  <a:pt x="5727076" y="5727076"/>
                </a:lnTo>
                <a:lnTo>
                  <a:pt x="0" y="5727076"/>
                </a:lnTo>
                <a:lnTo>
                  <a:pt x="0" y="0"/>
                </a:lnTo>
                <a:close/>
              </a:path>
            </a:pathLst>
          </a:custGeom>
          <a:blipFill>
            <a:blip r:embed="rId7">
              <a:alphaModFix amt="9999"/>
              <a:extLst>
                <a:ext uri="{96DAC541-7B7A-43D3-8B79-37D633B846F1}">
                  <asvg:svgBlip xmlns:asvg="http://schemas.microsoft.com/office/drawing/2016/SVG/main" r:embed="rId8"/>
                </a:ext>
              </a:extLst>
            </a:blip>
            <a:stretch>
              <a:fillRect/>
            </a:stretch>
          </a:blipFill>
        </p:spPr>
      </p:sp>
      <p:sp>
        <p:nvSpPr>
          <p:cNvPr id="9" name="Freeform 9"/>
          <p:cNvSpPr/>
          <p:nvPr/>
        </p:nvSpPr>
        <p:spPr>
          <a:xfrm rot="-3238462">
            <a:off x="-1118689" y="8107746"/>
            <a:ext cx="3817500" cy="3817500"/>
          </a:xfrm>
          <a:custGeom>
            <a:avLst/>
            <a:gdLst/>
            <a:ahLst/>
            <a:cxnLst/>
            <a:rect l="l" t="t" r="r" b="b"/>
            <a:pathLst>
              <a:path w="3817500" h="3817500">
                <a:moveTo>
                  <a:pt x="0" y="0"/>
                </a:moveTo>
                <a:lnTo>
                  <a:pt x="3817501" y="0"/>
                </a:lnTo>
                <a:lnTo>
                  <a:pt x="3817501" y="3817501"/>
                </a:lnTo>
                <a:lnTo>
                  <a:pt x="0" y="3817501"/>
                </a:lnTo>
                <a:lnTo>
                  <a:pt x="0" y="0"/>
                </a:lnTo>
                <a:close/>
              </a:path>
            </a:pathLst>
          </a:custGeom>
          <a:blipFill>
            <a:blip r:embed="rId9">
              <a:alphaModFix amt="41000"/>
              <a:extLst>
                <a:ext uri="{96DAC541-7B7A-43D3-8B79-37D633B846F1}">
                  <asvg:svgBlip xmlns:asvg="http://schemas.microsoft.com/office/drawing/2016/SVG/main" r:embed="rId10"/>
                </a:ext>
              </a:extLst>
            </a:blip>
            <a:stretch>
              <a:fillRect/>
            </a:stretch>
          </a:blipFill>
        </p:spPr>
      </p:sp>
      <p:grpSp>
        <p:nvGrpSpPr>
          <p:cNvPr id="10" name="Group 10"/>
          <p:cNvGrpSpPr>
            <a:grpSpLocks noChangeAspect="1"/>
          </p:cNvGrpSpPr>
          <p:nvPr/>
        </p:nvGrpSpPr>
        <p:grpSpPr>
          <a:xfrm>
            <a:off x="13237300" y="590543"/>
            <a:ext cx="4104855" cy="4104838"/>
            <a:chOff x="0" y="0"/>
            <a:chExt cx="6350000" cy="6349975"/>
          </a:xfrm>
        </p:grpSpPr>
        <p:sp>
          <p:nvSpPr>
            <p:cNvPr id="11" name="Freeform 11"/>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11"/>
              <a:stretch>
                <a:fillRect t="-3915" b="-46178"/>
              </a:stretch>
            </a:blipFill>
          </p:spPr>
        </p:sp>
      </p:grpSp>
      <p:sp>
        <p:nvSpPr>
          <p:cNvPr id="12" name="Freeform 12"/>
          <p:cNvSpPr/>
          <p:nvPr/>
        </p:nvSpPr>
        <p:spPr>
          <a:xfrm>
            <a:off x="12986493" y="6630945"/>
            <a:ext cx="776366" cy="776366"/>
          </a:xfrm>
          <a:custGeom>
            <a:avLst/>
            <a:gdLst/>
            <a:ahLst/>
            <a:cxnLst/>
            <a:rect l="l" t="t" r="r" b="b"/>
            <a:pathLst>
              <a:path w="776366" h="776366">
                <a:moveTo>
                  <a:pt x="0" y="0"/>
                </a:moveTo>
                <a:lnTo>
                  <a:pt x="776367" y="0"/>
                </a:lnTo>
                <a:lnTo>
                  <a:pt x="776367" y="776367"/>
                </a:lnTo>
                <a:lnTo>
                  <a:pt x="0" y="776367"/>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13" name="Freeform 13"/>
          <p:cNvSpPr/>
          <p:nvPr/>
        </p:nvSpPr>
        <p:spPr>
          <a:xfrm>
            <a:off x="12886034" y="7641311"/>
            <a:ext cx="876826" cy="824216"/>
          </a:xfrm>
          <a:custGeom>
            <a:avLst/>
            <a:gdLst/>
            <a:ahLst/>
            <a:cxnLst/>
            <a:rect l="l" t="t" r="r" b="b"/>
            <a:pathLst>
              <a:path w="876826" h="824216">
                <a:moveTo>
                  <a:pt x="0" y="0"/>
                </a:moveTo>
                <a:lnTo>
                  <a:pt x="876826" y="0"/>
                </a:lnTo>
                <a:lnTo>
                  <a:pt x="876826" y="824217"/>
                </a:lnTo>
                <a:lnTo>
                  <a:pt x="0" y="824217"/>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14" name="TextBox 14"/>
          <p:cNvSpPr txBox="1"/>
          <p:nvPr/>
        </p:nvSpPr>
        <p:spPr>
          <a:xfrm>
            <a:off x="933658" y="2332112"/>
            <a:ext cx="7859501" cy="1423762"/>
          </a:xfrm>
          <a:prstGeom prst="rect">
            <a:avLst/>
          </a:prstGeom>
        </p:spPr>
        <p:txBody>
          <a:bodyPr lIns="0" tIns="0" rIns="0" bIns="0" rtlCol="0" anchor="t">
            <a:spAutoFit/>
          </a:bodyPr>
          <a:lstStyle/>
          <a:p>
            <a:pPr>
              <a:lnSpc>
                <a:spcPts val="10657"/>
              </a:lnSpc>
            </a:pPr>
            <a:r>
              <a:rPr lang="en-US" sz="10657">
                <a:solidFill>
                  <a:srgbClr val="292929"/>
                </a:solidFill>
                <a:latin typeface="Archivo Black"/>
              </a:rPr>
              <a:t>Me</a:t>
            </a:r>
          </a:p>
        </p:txBody>
      </p:sp>
      <p:sp>
        <p:nvSpPr>
          <p:cNvPr id="15" name="TextBox 15"/>
          <p:cNvSpPr txBox="1"/>
          <p:nvPr/>
        </p:nvSpPr>
        <p:spPr>
          <a:xfrm>
            <a:off x="933658" y="3511646"/>
            <a:ext cx="11323726" cy="5475253"/>
          </a:xfrm>
          <a:prstGeom prst="rect">
            <a:avLst/>
          </a:prstGeom>
        </p:spPr>
        <p:txBody>
          <a:bodyPr lIns="0" tIns="0" rIns="0" bIns="0" rtlCol="0" anchor="t">
            <a:spAutoFit/>
          </a:bodyPr>
          <a:lstStyle/>
          <a:p>
            <a:pPr algn="just">
              <a:lnSpc>
                <a:spcPts val="3323"/>
              </a:lnSpc>
            </a:pPr>
            <a:endParaRPr dirty="0"/>
          </a:p>
          <a:p>
            <a:pPr algn="just">
              <a:lnSpc>
                <a:spcPts val="3323"/>
              </a:lnSpc>
            </a:pPr>
            <a:r>
              <a:rPr lang="en-US" sz="3323" dirty="0">
                <a:solidFill>
                  <a:srgbClr val="292929"/>
                </a:solidFill>
                <a:latin typeface="Simonetta"/>
              </a:rPr>
              <a:t>A driven and hardworking Physics major graduate with expertise in various aspects of Data Science, I have important skills such as business understanding, goal setting, and evaluation of current business metrics. I am proficient in data collection, data understanding, exploratory data analysis, data preparation, modeling, hyperparameter tuning, evaluation, A/B testing, and providing valuable business recommendations. Additionally, I am skilled in programming languages such as Python and SQL, along with tools such as Looker, Tableau, Power BI and Excel, which allow him to utilize data effectively for meaningful insights and actionable strategies.</a:t>
            </a:r>
          </a:p>
          <a:p>
            <a:pPr marL="0" lvl="0" indent="0" algn="just">
              <a:lnSpc>
                <a:spcPts val="3323"/>
              </a:lnSpc>
            </a:pPr>
            <a:endParaRPr lang="en-US" sz="3323" dirty="0">
              <a:solidFill>
                <a:srgbClr val="292929"/>
              </a:solidFill>
              <a:latin typeface="Simonetta"/>
            </a:endParaRPr>
          </a:p>
        </p:txBody>
      </p:sp>
      <p:sp>
        <p:nvSpPr>
          <p:cNvPr id="16" name="Freeform 16"/>
          <p:cNvSpPr/>
          <p:nvPr/>
        </p:nvSpPr>
        <p:spPr>
          <a:xfrm>
            <a:off x="12931831" y="8675078"/>
            <a:ext cx="831029" cy="831029"/>
          </a:xfrm>
          <a:custGeom>
            <a:avLst/>
            <a:gdLst/>
            <a:ahLst/>
            <a:cxnLst/>
            <a:rect l="l" t="t" r="r" b="b"/>
            <a:pathLst>
              <a:path w="831029" h="831029">
                <a:moveTo>
                  <a:pt x="0" y="0"/>
                </a:moveTo>
                <a:lnTo>
                  <a:pt x="831029" y="0"/>
                </a:lnTo>
                <a:lnTo>
                  <a:pt x="831029" y="831029"/>
                </a:lnTo>
                <a:lnTo>
                  <a:pt x="0" y="831029"/>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sp>
        <p:nvSpPr>
          <p:cNvPr id="17" name="TextBox 17"/>
          <p:cNvSpPr txBox="1"/>
          <p:nvPr/>
        </p:nvSpPr>
        <p:spPr>
          <a:xfrm>
            <a:off x="933658" y="809618"/>
            <a:ext cx="6854666" cy="1644827"/>
          </a:xfrm>
          <a:prstGeom prst="rect">
            <a:avLst/>
          </a:prstGeom>
        </p:spPr>
        <p:txBody>
          <a:bodyPr lIns="0" tIns="0" rIns="0" bIns="0" rtlCol="0" anchor="t">
            <a:spAutoFit/>
          </a:bodyPr>
          <a:lstStyle/>
          <a:p>
            <a:pPr>
              <a:lnSpc>
                <a:spcPts val="12256"/>
              </a:lnSpc>
            </a:pPr>
            <a:r>
              <a:rPr lang="en-US" sz="12256" spc="1961">
                <a:solidFill>
                  <a:srgbClr val="1746A2"/>
                </a:solidFill>
                <a:latin typeface="Archivo Black"/>
              </a:rPr>
              <a:t>About</a:t>
            </a:r>
          </a:p>
        </p:txBody>
      </p:sp>
      <p:sp>
        <p:nvSpPr>
          <p:cNvPr id="18" name="TextBox 18"/>
          <p:cNvSpPr txBox="1"/>
          <p:nvPr/>
        </p:nvSpPr>
        <p:spPr>
          <a:xfrm>
            <a:off x="12804945" y="5563056"/>
            <a:ext cx="5483055" cy="978534"/>
          </a:xfrm>
          <a:prstGeom prst="rect">
            <a:avLst/>
          </a:prstGeom>
        </p:spPr>
        <p:txBody>
          <a:bodyPr lIns="0" tIns="0" rIns="0" bIns="0" rtlCol="0" anchor="t">
            <a:spAutoFit/>
          </a:bodyPr>
          <a:lstStyle/>
          <a:p>
            <a:pPr marL="0" lvl="0" indent="0">
              <a:lnSpc>
                <a:spcPts val="7399"/>
              </a:lnSpc>
            </a:pPr>
            <a:r>
              <a:rPr lang="en-US" sz="7399" spc="932">
                <a:solidFill>
                  <a:srgbClr val="292929"/>
                </a:solidFill>
                <a:latin typeface="Sensa Brush"/>
              </a:rPr>
              <a:t>lets connect!</a:t>
            </a:r>
          </a:p>
        </p:txBody>
      </p:sp>
      <p:sp>
        <p:nvSpPr>
          <p:cNvPr id="19" name="TextBox 19"/>
          <p:cNvSpPr txBox="1"/>
          <p:nvPr/>
        </p:nvSpPr>
        <p:spPr>
          <a:xfrm>
            <a:off x="13901419" y="7898834"/>
            <a:ext cx="5483055" cy="366320"/>
          </a:xfrm>
          <a:prstGeom prst="rect">
            <a:avLst/>
          </a:prstGeom>
        </p:spPr>
        <p:txBody>
          <a:bodyPr lIns="0" tIns="0" rIns="0" bIns="0" rtlCol="0" anchor="t">
            <a:spAutoFit/>
          </a:bodyPr>
          <a:lstStyle/>
          <a:p>
            <a:pPr marL="0" lvl="0" indent="0">
              <a:lnSpc>
                <a:spcPts val="2799"/>
              </a:lnSpc>
            </a:pPr>
            <a:r>
              <a:rPr lang="en-US" sz="2799">
                <a:solidFill>
                  <a:srgbClr val="292929"/>
                </a:solidFill>
                <a:latin typeface="Simonetta"/>
              </a:rPr>
              <a:t>hanumfzh</a:t>
            </a:r>
          </a:p>
        </p:txBody>
      </p:sp>
      <p:sp>
        <p:nvSpPr>
          <p:cNvPr id="20" name="TextBox 20"/>
          <p:cNvSpPr txBox="1"/>
          <p:nvPr/>
        </p:nvSpPr>
        <p:spPr>
          <a:xfrm>
            <a:off x="13901419" y="8903330"/>
            <a:ext cx="5483055" cy="366320"/>
          </a:xfrm>
          <a:prstGeom prst="rect">
            <a:avLst/>
          </a:prstGeom>
        </p:spPr>
        <p:txBody>
          <a:bodyPr lIns="0" tIns="0" rIns="0" bIns="0" rtlCol="0" anchor="t">
            <a:spAutoFit/>
          </a:bodyPr>
          <a:lstStyle/>
          <a:p>
            <a:pPr marL="0" lvl="0" indent="0">
              <a:lnSpc>
                <a:spcPts val="2799"/>
              </a:lnSpc>
            </a:pPr>
            <a:r>
              <a:rPr lang="en-US" sz="2799">
                <a:solidFill>
                  <a:srgbClr val="292929"/>
                </a:solidFill>
                <a:latin typeface="Simonetta"/>
              </a:rPr>
              <a:t>hanumfazahh@gmail.com</a:t>
            </a:r>
          </a:p>
        </p:txBody>
      </p:sp>
      <p:sp>
        <p:nvSpPr>
          <p:cNvPr id="21" name="TextBox 21"/>
          <p:cNvSpPr txBox="1"/>
          <p:nvPr/>
        </p:nvSpPr>
        <p:spPr>
          <a:xfrm>
            <a:off x="13901419" y="6894016"/>
            <a:ext cx="5483055" cy="366320"/>
          </a:xfrm>
          <a:prstGeom prst="rect">
            <a:avLst/>
          </a:prstGeom>
        </p:spPr>
        <p:txBody>
          <a:bodyPr lIns="0" tIns="0" rIns="0" bIns="0" rtlCol="0" anchor="t">
            <a:spAutoFit/>
          </a:bodyPr>
          <a:lstStyle/>
          <a:p>
            <a:pPr marL="0" lvl="0" indent="0">
              <a:lnSpc>
                <a:spcPts val="2799"/>
              </a:lnSpc>
            </a:pPr>
            <a:r>
              <a:rPr lang="en-US" sz="2799">
                <a:solidFill>
                  <a:srgbClr val="292929"/>
                </a:solidFill>
                <a:latin typeface="Simonetta"/>
              </a:rPr>
              <a:t>Hanum Fazah</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3262029" y="772858"/>
            <a:ext cx="5749829" cy="1341225"/>
          </a:xfrm>
          <a:prstGeom prst="rect">
            <a:avLst/>
          </a:prstGeom>
        </p:spPr>
        <p:txBody>
          <a:bodyPr lIns="0" tIns="0" rIns="0" bIns="0" rtlCol="0" anchor="t">
            <a:spAutoFit/>
          </a:bodyPr>
          <a:lstStyle/>
          <a:p>
            <a:pPr algn="r">
              <a:lnSpc>
                <a:spcPts val="10054"/>
              </a:lnSpc>
            </a:pPr>
            <a:r>
              <a:rPr lang="en-US" sz="10054">
                <a:solidFill>
                  <a:srgbClr val="1746A2"/>
                </a:solidFill>
                <a:latin typeface="Archivo Black"/>
              </a:rPr>
              <a:t>Project</a:t>
            </a:r>
          </a:p>
        </p:txBody>
      </p:sp>
      <p:sp>
        <p:nvSpPr>
          <p:cNvPr id="4" name="Freeform 4"/>
          <p:cNvSpPr/>
          <p:nvPr/>
        </p:nvSpPr>
        <p:spPr>
          <a:xfrm rot="5400000">
            <a:off x="12444842" y="8193650"/>
            <a:ext cx="4347055" cy="4347055"/>
          </a:xfrm>
          <a:custGeom>
            <a:avLst/>
            <a:gdLst/>
            <a:ahLst/>
            <a:cxnLst/>
            <a:rect l="l" t="t" r="r" b="b"/>
            <a:pathLst>
              <a:path w="4347055" h="4347055">
                <a:moveTo>
                  <a:pt x="0" y="0"/>
                </a:moveTo>
                <a:lnTo>
                  <a:pt x="4347055" y="0"/>
                </a:lnTo>
                <a:lnTo>
                  <a:pt x="4347055" y="4347055"/>
                </a:lnTo>
                <a:lnTo>
                  <a:pt x="0" y="4347055"/>
                </a:lnTo>
                <a:lnTo>
                  <a:pt x="0" y="0"/>
                </a:lnTo>
                <a:close/>
              </a:path>
            </a:pathLst>
          </a:custGeom>
          <a:blipFill>
            <a:blip r:embed="rId3">
              <a:alphaModFix amt="9999"/>
              <a:extLst>
                <a:ext uri="{96DAC541-7B7A-43D3-8B79-37D633B846F1}">
                  <asvg:svgBlip xmlns:asvg="http://schemas.microsoft.com/office/drawing/2016/SVG/main" r:embed="rId4"/>
                </a:ext>
              </a:extLst>
            </a:blip>
            <a:stretch>
              <a:fillRect/>
            </a:stretch>
          </a:blipFill>
        </p:spPr>
      </p:sp>
      <p:sp>
        <p:nvSpPr>
          <p:cNvPr id="5" name="TextBox 5"/>
          <p:cNvSpPr txBox="1"/>
          <p:nvPr/>
        </p:nvSpPr>
        <p:spPr>
          <a:xfrm>
            <a:off x="205949" y="5583889"/>
            <a:ext cx="3338384" cy="516850"/>
          </a:xfrm>
          <a:prstGeom prst="rect">
            <a:avLst/>
          </a:prstGeom>
        </p:spPr>
        <p:txBody>
          <a:bodyPr lIns="0" tIns="0" rIns="0" bIns="0" rtlCol="0" anchor="t">
            <a:spAutoFit/>
          </a:bodyPr>
          <a:lstStyle/>
          <a:p>
            <a:pPr algn="ctr">
              <a:lnSpc>
                <a:spcPts val="3810"/>
              </a:lnSpc>
            </a:pPr>
            <a:r>
              <a:rPr lang="en-US" sz="3810">
                <a:solidFill>
                  <a:srgbClr val="292929"/>
                </a:solidFill>
                <a:latin typeface="Archivo Black"/>
              </a:rPr>
              <a:t>Overview</a:t>
            </a:r>
          </a:p>
        </p:txBody>
      </p:sp>
      <p:grpSp>
        <p:nvGrpSpPr>
          <p:cNvPr id="7" name="Group 7"/>
          <p:cNvGrpSpPr/>
          <p:nvPr/>
        </p:nvGrpSpPr>
        <p:grpSpPr>
          <a:xfrm>
            <a:off x="1163837" y="4075555"/>
            <a:ext cx="1422609" cy="1422609"/>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746A2"/>
            </a:solidFill>
          </p:spPr>
        </p:sp>
        <p:sp>
          <p:nvSpPr>
            <p:cNvPr id="9" name="TextBox 9"/>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0" name="Group 10"/>
          <p:cNvGrpSpPr/>
          <p:nvPr/>
        </p:nvGrpSpPr>
        <p:grpSpPr>
          <a:xfrm>
            <a:off x="5733644" y="4075555"/>
            <a:ext cx="1422609" cy="1422609"/>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746A2"/>
            </a:solidFill>
          </p:spPr>
        </p:sp>
        <p:sp>
          <p:nvSpPr>
            <p:cNvPr id="12" name="TextBox 12"/>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3" name="Group 13"/>
          <p:cNvGrpSpPr/>
          <p:nvPr/>
        </p:nvGrpSpPr>
        <p:grpSpPr>
          <a:xfrm>
            <a:off x="10309845" y="4075555"/>
            <a:ext cx="1422609" cy="1422609"/>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746A2"/>
            </a:solidFill>
          </p:spPr>
        </p:sp>
        <p:sp>
          <p:nvSpPr>
            <p:cNvPr id="15" name="TextBox 15"/>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6" name="Freeform 16"/>
          <p:cNvSpPr/>
          <p:nvPr/>
        </p:nvSpPr>
        <p:spPr>
          <a:xfrm rot="-2700000">
            <a:off x="3152257" y="3782268"/>
            <a:ext cx="2009183" cy="2009183"/>
          </a:xfrm>
          <a:custGeom>
            <a:avLst/>
            <a:gdLst/>
            <a:ahLst/>
            <a:cxnLst/>
            <a:rect l="l" t="t" r="r" b="b"/>
            <a:pathLst>
              <a:path w="2009183" h="2009183">
                <a:moveTo>
                  <a:pt x="0" y="0"/>
                </a:moveTo>
                <a:lnTo>
                  <a:pt x="2009183" y="0"/>
                </a:lnTo>
                <a:lnTo>
                  <a:pt x="2009183" y="2009182"/>
                </a:lnTo>
                <a:lnTo>
                  <a:pt x="0" y="200918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7" name="Freeform 17"/>
          <p:cNvSpPr/>
          <p:nvPr/>
        </p:nvSpPr>
        <p:spPr>
          <a:xfrm rot="-2700000">
            <a:off x="7728458" y="3782268"/>
            <a:ext cx="2009183" cy="2009183"/>
          </a:xfrm>
          <a:custGeom>
            <a:avLst/>
            <a:gdLst/>
            <a:ahLst/>
            <a:cxnLst/>
            <a:rect l="l" t="t" r="r" b="b"/>
            <a:pathLst>
              <a:path w="2009183" h="2009183">
                <a:moveTo>
                  <a:pt x="0" y="0"/>
                </a:moveTo>
                <a:lnTo>
                  <a:pt x="2009182" y="0"/>
                </a:lnTo>
                <a:lnTo>
                  <a:pt x="2009182" y="2009182"/>
                </a:lnTo>
                <a:lnTo>
                  <a:pt x="0" y="200918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8" name="Freeform 18"/>
          <p:cNvSpPr/>
          <p:nvPr/>
        </p:nvSpPr>
        <p:spPr>
          <a:xfrm rot="-10800000">
            <a:off x="-204843" y="-23279"/>
            <a:ext cx="2762840" cy="2762840"/>
          </a:xfrm>
          <a:custGeom>
            <a:avLst/>
            <a:gdLst/>
            <a:ahLst/>
            <a:cxnLst/>
            <a:rect l="l" t="t" r="r" b="b"/>
            <a:pathLst>
              <a:path w="2762840" h="2762840">
                <a:moveTo>
                  <a:pt x="0" y="0"/>
                </a:moveTo>
                <a:lnTo>
                  <a:pt x="2762840" y="0"/>
                </a:lnTo>
                <a:lnTo>
                  <a:pt x="2762840" y="2762840"/>
                </a:lnTo>
                <a:lnTo>
                  <a:pt x="0" y="276284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20" name="Group 20"/>
          <p:cNvGrpSpPr/>
          <p:nvPr/>
        </p:nvGrpSpPr>
        <p:grpSpPr>
          <a:xfrm>
            <a:off x="346150" y="-1553092"/>
            <a:ext cx="3516775" cy="3516775"/>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746A2">
                <a:alpha val="66667"/>
              </a:srgbClr>
            </a:solidFill>
          </p:spPr>
        </p:sp>
        <p:sp>
          <p:nvSpPr>
            <p:cNvPr id="22" name="TextBox 22"/>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23" name="Freeform 23"/>
          <p:cNvSpPr/>
          <p:nvPr/>
        </p:nvSpPr>
        <p:spPr>
          <a:xfrm>
            <a:off x="3780491" y="-91073"/>
            <a:ext cx="2054756" cy="2054756"/>
          </a:xfrm>
          <a:custGeom>
            <a:avLst/>
            <a:gdLst/>
            <a:ahLst/>
            <a:cxnLst/>
            <a:rect l="l" t="t" r="r" b="b"/>
            <a:pathLst>
              <a:path w="2054756" h="2054756">
                <a:moveTo>
                  <a:pt x="0" y="0"/>
                </a:moveTo>
                <a:lnTo>
                  <a:pt x="2054756" y="0"/>
                </a:lnTo>
                <a:lnTo>
                  <a:pt x="2054756" y="2054756"/>
                </a:lnTo>
                <a:lnTo>
                  <a:pt x="0" y="2054756"/>
                </a:lnTo>
                <a:lnTo>
                  <a:pt x="0" y="0"/>
                </a:lnTo>
                <a:close/>
              </a:path>
            </a:pathLst>
          </a:custGeom>
          <a:blipFill>
            <a:blip r:embed="rId3">
              <a:alphaModFix amt="9999"/>
              <a:extLst>
                <a:ext uri="{96DAC541-7B7A-43D3-8B79-37D633B846F1}">
                  <asvg:svgBlip xmlns:asvg="http://schemas.microsoft.com/office/drawing/2016/SVG/main" r:embed="rId4"/>
                </a:ext>
              </a:extLst>
            </a:blip>
            <a:stretch>
              <a:fillRect/>
            </a:stretch>
          </a:blipFill>
        </p:spPr>
      </p:sp>
      <p:sp>
        <p:nvSpPr>
          <p:cNvPr id="24" name="Freeform 24"/>
          <p:cNvSpPr/>
          <p:nvPr/>
        </p:nvSpPr>
        <p:spPr>
          <a:xfrm rot="-5400000">
            <a:off x="15753435" y="8008076"/>
            <a:ext cx="2076924" cy="2076924"/>
          </a:xfrm>
          <a:custGeom>
            <a:avLst/>
            <a:gdLst/>
            <a:ahLst/>
            <a:cxnLst/>
            <a:rect l="l" t="t" r="r" b="b"/>
            <a:pathLst>
              <a:path w="2076924" h="2076924">
                <a:moveTo>
                  <a:pt x="0" y="0"/>
                </a:moveTo>
                <a:lnTo>
                  <a:pt x="2076924" y="0"/>
                </a:lnTo>
                <a:lnTo>
                  <a:pt x="2076924" y="2076923"/>
                </a:lnTo>
                <a:lnTo>
                  <a:pt x="0" y="207692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25" name="Freeform 25"/>
          <p:cNvSpPr/>
          <p:nvPr/>
        </p:nvSpPr>
        <p:spPr>
          <a:xfrm>
            <a:off x="1645745" y="4408473"/>
            <a:ext cx="458793" cy="756772"/>
          </a:xfrm>
          <a:custGeom>
            <a:avLst/>
            <a:gdLst/>
            <a:ahLst/>
            <a:cxnLst/>
            <a:rect l="l" t="t" r="r" b="b"/>
            <a:pathLst>
              <a:path w="458793" h="756772">
                <a:moveTo>
                  <a:pt x="0" y="0"/>
                </a:moveTo>
                <a:lnTo>
                  <a:pt x="458793" y="0"/>
                </a:lnTo>
                <a:lnTo>
                  <a:pt x="458793" y="756772"/>
                </a:lnTo>
                <a:lnTo>
                  <a:pt x="0" y="75677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26" name="Freeform 26"/>
          <p:cNvSpPr/>
          <p:nvPr/>
        </p:nvSpPr>
        <p:spPr>
          <a:xfrm>
            <a:off x="6134508" y="4408473"/>
            <a:ext cx="603761" cy="787943"/>
          </a:xfrm>
          <a:custGeom>
            <a:avLst/>
            <a:gdLst/>
            <a:ahLst/>
            <a:cxnLst/>
            <a:rect l="l" t="t" r="r" b="b"/>
            <a:pathLst>
              <a:path w="603761" h="787943">
                <a:moveTo>
                  <a:pt x="0" y="0"/>
                </a:moveTo>
                <a:lnTo>
                  <a:pt x="603761" y="0"/>
                </a:lnTo>
                <a:lnTo>
                  <a:pt x="603761" y="787943"/>
                </a:lnTo>
                <a:lnTo>
                  <a:pt x="0" y="787943"/>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27" name="Freeform 27"/>
          <p:cNvSpPr/>
          <p:nvPr/>
        </p:nvSpPr>
        <p:spPr>
          <a:xfrm>
            <a:off x="10687156" y="4352503"/>
            <a:ext cx="687286" cy="899884"/>
          </a:xfrm>
          <a:custGeom>
            <a:avLst/>
            <a:gdLst/>
            <a:ahLst/>
            <a:cxnLst/>
            <a:rect l="l" t="t" r="r" b="b"/>
            <a:pathLst>
              <a:path w="687286" h="899884">
                <a:moveTo>
                  <a:pt x="0" y="0"/>
                </a:moveTo>
                <a:lnTo>
                  <a:pt x="687286" y="0"/>
                </a:lnTo>
                <a:lnTo>
                  <a:pt x="687286" y="899884"/>
                </a:lnTo>
                <a:lnTo>
                  <a:pt x="0" y="899884"/>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grpSp>
        <p:nvGrpSpPr>
          <p:cNvPr id="34" name="Group 34"/>
          <p:cNvGrpSpPr/>
          <p:nvPr/>
        </p:nvGrpSpPr>
        <p:grpSpPr>
          <a:xfrm>
            <a:off x="15042130" y="4024176"/>
            <a:ext cx="1422609" cy="1422609"/>
            <a:chOff x="0" y="0"/>
            <a:chExt cx="812800" cy="812800"/>
          </a:xfrm>
        </p:grpSpPr>
        <p:sp>
          <p:nvSpPr>
            <p:cNvPr id="35" name="Freeform 3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746A2"/>
            </a:solidFill>
          </p:spPr>
        </p:sp>
        <p:sp>
          <p:nvSpPr>
            <p:cNvPr id="36" name="TextBox 36"/>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39" name="Freeform 39"/>
          <p:cNvSpPr/>
          <p:nvPr/>
        </p:nvSpPr>
        <p:spPr>
          <a:xfrm>
            <a:off x="15405012" y="4338911"/>
            <a:ext cx="696844" cy="876074"/>
          </a:xfrm>
          <a:custGeom>
            <a:avLst/>
            <a:gdLst/>
            <a:ahLst/>
            <a:cxnLst/>
            <a:rect l="l" t="t" r="r" b="b"/>
            <a:pathLst>
              <a:path w="696844" h="876074">
                <a:moveTo>
                  <a:pt x="0" y="0"/>
                </a:moveTo>
                <a:lnTo>
                  <a:pt x="696844" y="0"/>
                </a:lnTo>
                <a:lnTo>
                  <a:pt x="696844" y="876074"/>
                </a:lnTo>
                <a:lnTo>
                  <a:pt x="0" y="876074"/>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42" name="TextBox 42"/>
          <p:cNvSpPr txBox="1"/>
          <p:nvPr/>
        </p:nvSpPr>
        <p:spPr>
          <a:xfrm>
            <a:off x="4764000" y="5665841"/>
            <a:ext cx="3338384" cy="758464"/>
          </a:xfrm>
          <a:prstGeom prst="rect">
            <a:avLst/>
          </a:prstGeom>
        </p:spPr>
        <p:txBody>
          <a:bodyPr lIns="0" tIns="0" rIns="0" bIns="0" rtlCol="0" anchor="t">
            <a:spAutoFit/>
          </a:bodyPr>
          <a:lstStyle/>
          <a:p>
            <a:pPr algn="ctr">
              <a:lnSpc>
                <a:spcPts val="2710"/>
              </a:lnSpc>
            </a:pPr>
            <a:r>
              <a:rPr lang="en-US" sz="2710" dirty="0">
                <a:solidFill>
                  <a:srgbClr val="292929"/>
                </a:solidFill>
                <a:latin typeface="Archivo Black"/>
              </a:rPr>
              <a:t>Annual Customer</a:t>
            </a:r>
          </a:p>
          <a:p>
            <a:pPr algn="ctr">
              <a:lnSpc>
                <a:spcPts val="3010"/>
              </a:lnSpc>
            </a:pPr>
            <a:r>
              <a:rPr lang="en-US" sz="3010" dirty="0">
                <a:solidFill>
                  <a:srgbClr val="292929"/>
                </a:solidFill>
                <a:latin typeface="Archivo Black"/>
              </a:rPr>
              <a:t>Activity Growth</a:t>
            </a:r>
          </a:p>
        </p:txBody>
      </p:sp>
      <p:sp>
        <p:nvSpPr>
          <p:cNvPr id="43" name="TextBox 43"/>
          <p:cNvSpPr txBox="1"/>
          <p:nvPr/>
        </p:nvSpPr>
        <p:spPr>
          <a:xfrm>
            <a:off x="9422637" y="5695734"/>
            <a:ext cx="3338384" cy="634004"/>
          </a:xfrm>
          <a:prstGeom prst="rect">
            <a:avLst/>
          </a:prstGeom>
        </p:spPr>
        <p:txBody>
          <a:bodyPr lIns="0" tIns="0" rIns="0" bIns="0" rtlCol="0" anchor="t">
            <a:spAutoFit/>
          </a:bodyPr>
          <a:lstStyle/>
          <a:p>
            <a:pPr algn="ctr">
              <a:lnSpc>
                <a:spcPts val="3110"/>
              </a:lnSpc>
            </a:pPr>
            <a:r>
              <a:rPr lang="en-US" sz="3110" dirty="0">
                <a:solidFill>
                  <a:srgbClr val="292929"/>
                </a:solidFill>
                <a:latin typeface="Archivo Black"/>
              </a:rPr>
              <a:t>Annual Product</a:t>
            </a:r>
          </a:p>
          <a:p>
            <a:pPr algn="ctr">
              <a:lnSpc>
                <a:spcPts val="1810"/>
              </a:lnSpc>
            </a:pPr>
            <a:r>
              <a:rPr lang="en-US" sz="1810" dirty="0">
                <a:solidFill>
                  <a:srgbClr val="292929"/>
                </a:solidFill>
                <a:latin typeface="Archivo Black"/>
              </a:rPr>
              <a:t>Category Quality </a:t>
            </a:r>
            <a:r>
              <a:rPr lang="en-US" sz="1810" dirty="0" err="1">
                <a:solidFill>
                  <a:srgbClr val="292929"/>
                </a:solidFill>
                <a:latin typeface="Archivo Black"/>
              </a:rPr>
              <a:t>Analisis</a:t>
            </a:r>
            <a:endParaRPr lang="en-US" sz="1810" dirty="0">
              <a:solidFill>
                <a:srgbClr val="292929"/>
              </a:solidFill>
              <a:latin typeface="Archivo Black"/>
            </a:endParaRPr>
          </a:p>
        </p:txBody>
      </p:sp>
      <p:sp>
        <p:nvSpPr>
          <p:cNvPr id="44" name="TextBox 44"/>
          <p:cNvSpPr txBox="1"/>
          <p:nvPr/>
        </p:nvSpPr>
        <p:spPr>
          <a:xfrm>
            <a:off x="14084243" y="5699504"/>
            <a:ext cx="3338384" cy="686709"/>
          </a:xfrm>
          <a:prstGeom prst="rect">
            <a:avLst/>
          </a:prstGeom>
        </p:spPr>
        <p:txBody>
          <a:bodyPr lIns="0" tIns="0" rIns="0" bIns="0" rtlCol="0" anchor="t">
            <a:spAutoFit/>
          </a:bodyPr>
          <a:lstStyle/>
          <a:p>
            <a:pPr algn="ctr">
              <a:lnSpc>
                <a:spcPts val="3110"/>
              </a:lnSpc>
            </a:pPr>
            <a:r>
              <a:rPr lang="en-US" sz="3110" dirty="0">
                <a:solidFill>
                  <a:srgbClr val="292929"/>
                </a:solidFill>
                <a:latin typeface="Archivo Black"/>
              </a:rPr>
              <a:t>Analyze Annual</a:t>
            </a:r>
          </a:p>
          <a:p>
            <a:pPr algn="ctr">
              <a:lnSpc>
                <a:spcPts val="2210"/>
              </a:lnSpc>
            </a:pPr>
            <a:r>
              <a:rPr lang="en-US" sz="2210" dirty="0">
                <a:solidFill>
                  <a:srgbClr val="292929"/>
                </a:solidFill>
                <a:latin typeface="Archivo Black"/>
              </a:rPr>
              <a:t>Payment Type Usage</a:t>
            </a:r>
          </a:p>
        </p:txBody>
      </p:sp>
      <p:sp>
        <p:nvSpPr>
          <p:cNvPr id="45" name="TextBox 45"/>
          <p:cNvSpPr txBox="1"/>
          <p:nvPr/>
        </p:nvSpPr>
        <p:spPr>
          <a:xfrm>
            <a:off x="9240047" y="772858"/>
            <a:ext cx="5074795" cy="1341225"/>
          </a:xfrm>
          <a:prstGeom prst="rect">
            <a:avLst/>
          </a:prstGeom>
        </p:spPr>
        <p:txBody>
          <a:bodyPr lIns="0" tIns="0" rIns="0" bIns="0" rtlCol="0" anchor="t">
            <a:spAutoFit/>
          </a:bodyPr>
          <a:lstStyle/>
          <a:p>
            <a:pPr>
              <a:lnSpc>
                <a:spcPts val="10054"/>
              </a:lnSpc>
            </a:pPr>
            <a:r>
              <a:rPr lang="en-US" sz="10054">
                <a:solidFill>
                  <a:srgbClr val="292929"/>
                </a:solidFill>
                <a:latin typeface="Archivo Black"/>
              </a:rPr>
              <a:t>Outline</a:t>
            </a:r>
          </a:p>
        </p:txBody>
      </p:sp>
      <p:sp>
        <p:nvSpPr>
          <p:cNvPr id="47" name="Freeform 17">
            <a:extLst>
              <a:ext uri="{FF2B5EF4-FFF2-40B4-BE49-F238E27FC236}">
                <a16:creationId xmlns:a16="http://schemas.microsoft.com/office/drawing/2014/main" id="{633B277E-AE23-3869-3E43-9144524AAC0E}"/>
              </a:ext>
            </a:extLst>
          </p:cNvPr>
          <p:cNvSpPr/>
          <p:nvPr/>
        </p:nvSpPr>
        <p:spPr>
          <a:xfrm rot="-2700000">
            <a:off x="12434941" y="3891007"/>
            <a:ext cx="2009183" cy="2009183"/>
          </a:xfrm>
          <a:custGeom>
            <a:avLst/>
            <a:gdLst/>
            <a:ahLst/>
            <a:cxnLst/>
            <a:rect l="l" t="t" r="r" b="b"/>
            <a:pathLst>
              <a:path w="2009183" h="2009183">
                <a:moveTo>
                  <a:pt x="0" y="0"/>
                </a:moveTo>
                <a:lnTo>
                  <a:pt x="2009182" y="0"/>
                </a:lnTo>
                <a:lnTo>
                  <a:pt x="2009182" y="2009182"/>
                </a:lnTo>
                <a:lnTo>
                  <a:pt x="0" y="200918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6553" r="-892" b="-5946"/>
            </a:stretch>
          </a:blipFill>
        </p:spPr>
      </p:sp>
      <p:grpSp>
        <p:nvGrpSpPr>
          <p:cNvPr id="3" name="Group 3"/>
          <p:cNvGrpSpPr/>
          <p:nvPr/>
        </p:nvGrpSpPr>
        <p:grpSpPr>
          <a:xfrm>
            <a:off x="-708270" y="-713455"/>
            <a:ext cx="4767997" cy="11824712"/>
            <a:chOff x="0" y="0"/>
            <a:chExt cx="1255769" cy="3114328"/>
          </a:xfrm>
        </p:grpSpPr>
        <p:sp>
          <p:nvSpPr>
            <p:cNvPr id="4" name="Freeform 4"/>
            <p:cNvSpPr/>
            <p:nvPr/>
          </p:nvSpPr>
          <p:spPr>
            <a:xfrm>
              <a:off x="0" y="0"/>
              <a:ext cx="1255769" cy="3114328"/>
            </a:xfrm>
            <a:custGeom>
              <a:avLst/>
              <a:gdLst/>
              <a:ahLst/>
              <a:cxnLst/>
              <a:rect l="l" t="t" r="r" b="b"/>
              <a:pathLst>
                <a:path w="1255769" h="3114328">
                  <a:moveTo>
                    <a:pt x="0" y="0"/>
                  </a:moveTo>
                  <a:lnTo>
                    <a:pt x="1255769" y="0"/>
                  </a:lnTo>
                  <a:lnTo>
                    <a:pt x="1255769" y="3114328"/>
                  </a:lnTo>
                  <a:lnTo>
                    <a:pt x="0" y="3114328"/>
                  </a:lnTo>
                  <a:close/>
                </a:path>
              </a:pathLst>
            </a:custGeom>
            <a:solidFill>
              <a:srgbClr val="1746A2">
                <a:alpha val="80784"/>
              </a:srgbClr>
            </a:solidFill>
          </p:spPr>
        </p:sp>
        <p:sp>
          <p:nvSpPr>
            <p:cNvPr id="5" name="TextBox 5"/>
            <p:cNvSpPr txBox="1"/>
            <p:nvPr/>
          </p:nvSpPr>
          <p:spPr>
            <a:xfrm>
              <a:off x="0" y="-38100"/>
              <a:ext cx="1255769" cy="3152428"/>
            </a:xfrm>
            <a:prstGeom prst="rect">
              <a:avLst/>
            </a:prstGeom>
          </p:spPr>
          <p:txBody>
            <a:bodyPr lIns="50800" tIns="50800" rIns="50800" bIns="50800" rtlCol="0" anchor="ctr"/>
            <a:lstStyle/>
            <a:p>
              <a:pPr algn="ctr">
                <a:lnSpc>
                  <a:spcPts val="2659"/>
                </a:lnSpc>
                <a:spcBef>
                  <a:spcPct val="0"/>
                </a:spcBef>
              </a:pPr>
              <a:endParaRPr/>
            </a:p>
          </p:txBody>
        </p:sp>
      </p:grpSp>
      <p:sp>
        <p:nvSpPr>
          <p:cNvPr id="6" name="Freeform 6"/>
          <p:cNvSpPr/>
          <p:nvPr/>
        </p:nvSpPr>
        <p:spPr>
          <a:xfrm rot="-3238462">
            <a:off x="-968432" y="1486477"/>
            <a:ext cx="3817500" cy="3817500"/>
          </a:xfrm>
          <a:custGeom>
            <a:avLst/>
            <a:gdLst/>
            <a:ahLst/>
            <a:cxnLst/>
            <a:rect l="l" t="t" r="r" b="b"/>
            <a:pathLst>
              <a:path w="3817500" h="3817500">
                <a:moveTo>
                  <a:pt x="0" y="0"/>
                </a:moveTo>
                <a:lnTo>
                  <a:pt x="3817500" y="0"/>
                </a:lnTo>
                <a:lnTo>
                  <a:pt x="3817500" y="3817500"/>
                </a:lnTo>
                <a:lnTo>
                  <a:pt x="0" y="3817500"/>
                </a:lnTo>
                <a:lnTo>
                  <a:pt x="0" y="0"/>
                </a:lnTo>
                <a:close/>
              </a:path>
            </a:pathLst>
          </a:custGeom>
          <a:blipFill>
            <a:blip r:embed="rId3">
              <a:alphaModFix amt="41000"/>
              <a:extLst>
                <a:ext uri="{96DAC541-7B7A-43D3-8B79-37D633B846F1}">
                  <asvg:svgBlip xmlns:asvg="http://schemas.microsoft.com/office/drawing/2016/SVG/main" r:embed="rId4"/>
                </a:ext>
              </a:extLst>
            </a:blip>
            <a:stretch>
              <a:fillRect/>
            </a:stretch>
          </a:blipFill>
        </p:spPr>
      </p:sp>
      <p:grpSp>
        <p:nvGrpSpPr>
          <p:cNvPr id="7" name="Group 7"/>
          <p:cNvGrpSpPr/>
          <p:nvPr/>
        </p:nvGrpSpPr>
        <p:grpSpPr>
          <a:xfrm>
            <a:off x="1220384" y="1122750"/>
            <a:ext cx="6117089" cy="2272477"/>
            <a:chOff x="0" y="0"/>
            <a:chExt cx="1611085" cy="598512"/>
          </a:xfrm>
        </p:grpSpPr>
        <p:sp>
          <p:nvSpPr>
            <p:cNvPr id="8" name="Freeform 8"/>
            <p:cNvSpPr/>
            <p:nvPr/>
          </p:nvSpPr>
          <p:spPr>
            <a:xfrm>
              <a:off x="0" y="0"/>
              <a:ext cx="1611085" cy="598512"/>
            </a:xfrm>
            <a:custGeom>
              <a:avLst/>
              <a:gdLst/>
              <a:ahLst/>
              <a:cxnLst/>
              <a:rect l="l" t="t" r="r" b="b"/>
              <a:pathLst>
                <a:path w="1611085" h="598512">
                  <a:moveTo>
                    <a:pt x="0" y="0"/>
                  </a:moveTo>
                  <a:lnTo>
                    <a:pt x="1611085" y="0"/>
                  </a:lnTo>
                  <a:lnTo>
                    <a:pt x="1611085" y="598512"/>
                  </a:lnTo>
                  <a:lnTo>
                    <a:pt x="0" y="598512"/>
                  </a:lnTo>
                  <a:close/>
                </a:path>
              </a:pathLst>
            </a:custGeom>
            <a:solidFill>
              <a:srgbClr val="FFFFFF"/>
            </a:solidFill>
            <a:ln w="66675" cap="sq">
              <a:solidFill>
                <a:srgbClr val="1746A2"/>
              </a:solidFill>
              <a:prstDash val="solid"/>
              <a:miter/>
            </a:ln>
          </p:spPr>
        </p:sp>
        <p:sp>
          <p:nvSpPr>
            <p:cNvPr id="9" name="TextBox 9"/>
            <p:cNvSpPr txBox="1"/>
            <p:nvPr/>
          </p:nvSpPr>
          <p:spPr>
            <a:xfrm>
              <a:off x="0" y="-38100"/>
              <a:ext cx="1611085" cy="636612"/>
            </a:xfrm>
            <a:prstGeom prst="rect">
              <a:avLst/>
            </a:prstGeom>
          </p:spPr>
          <p:txBody>
            <a:bodyPr lIns="50800" tIns="50800" rIns="50800" bIns="50800" rtlCol="0" anchor="ctr"/>
            <a:lstStyle/>
            <a:p>
              <a:pPr algn="ctr">
                <a:lnSpc>
                  <a:spcPts val="2659"/>
                </a:lnSpc>
                <a:spcBef>
                  <a:spcPct val="0"/>
                </a:spcBef>
              </a:pPr>
              <a:endParaRPr/>
            </a:p>
          </p:txBody>
        </p:sp>
      </p:grpSp>
      <p:sp>
        <p:nvSpPr>
          <p:cNvPr id="10" name="Freeform 10"/>
          <p:cNvSpPr/>
          <p:nvPr/>
        </p:nvSpPr>
        <p:spPr>
          <a:xfrm rot="-745489">
            <a:off x="6053479" y="51907"/>
            <a:ext cx="3194581" cy="4114800"/>
          </a:xfrm>
          <a:custGeom>
            <a:avLst/>
            <a:gdLst/>
            <a:ahLst/>
            <a:cxnLst/>
            <a:rect l="l" t="t" r="r" b="b"/>
            <a:pathLst>
              <a:path w="3194581" h="4114800">
                <a:moveTo>
                  <a:pt x="0" y="0"/>
                </a:moveTo>
                <a:lnTo>
                  <a:pt x="3194581" y="0"/>
                </a:lnTo>
                <a:lnTo>
                  <a:pt x="3194581" y="4114800"/>
                </a:lnTo>
                <a:lnTo>
                  <a:pt x="0" y="4114800"/>
                </a:lnTo>
                <a:lnTo>
                  <a:pt x="0" y="0"/>
                </a:lnTo>
                <a:close/>
              </a:path>
            </a:pathLst>
          </a:custGeom>
          <a:blipFill>
            <a:blip r:embed="rId5">
              <a:alphaModFix amt="44999"/>
              <a:extLst>
                <a:ext uri="{96DAC541-7B7A-43D3-8B79-37D633B846F1}">
                  <asvg:svgBlip xmlns:asvg="http://schemas.microsoft.com/office/drawing/2016/SVG/main" r:embed="rId6"/>
                </a:ext>
              </a:extLst>
            </a:blip>
            <a:stretch>
              <a:fillRect/>
            </a:stretch>
          </a:blipFill>
        </p:spPr>
      </p:sp>
      <p:sp>
        <p:nvSpPr>
          <p:cNvPr id="11" name="AutoShape 11"/>
          <p:cNvSpPr/>
          <p:nvPr/>
        </p:nvSpPr>
        <p:spPr>
          <a:xfrm rot="5367">
            <a:off x="7337518" y="2118831"/>
            <a:ext cx="12201757" cy="0"/>
          </a:xfrm>
          <a:prstGeom prst="line">
            <a:avLst/>
          </a:prstGeom>
          <a:ln w="66675" cap="flat">
            <a:solidFill>
              <a:srgbClr val="1746A2"/>
            </a:solidFill>
            <a:prstDash val="solid"/>
            <a:headEnd type="none" w="sm" len="sm"/>
            <a:tailEnd type="none" w="sm" len="sm"/>
          </a:ln>
        </p:spPr>
      </p:sp>
      <p:sp>
        <p:nvSpPr>
          <p:cNvPr id="12" name="TextBox 12"/>
          <p:cNvSpPr txBox="1"/>
          <p:nvPr/>
        </p:nvSpPr>
        <p:spPr>
          <a:xfrm>
            <a:off x="1635942" y="1699183"/>
            <a:ext cx="5285973" cy="1182196"/>
          </a:xfrm>
          <a:prstGeom prst="rect">
            <a:avLst/>
          </a:prstGeom>
        </p:spPr>
        <p:txBody>
          <a:bodyPr lIns="0" tIns="0" rIns="0" bIns="0" rtlCol="0" anchor="t">
            <a:spAutoFit/>
          </a:bodyPr>
          <a:lstStyle/>
          <a:p>
            <a:pPr>
              <a:lnSpc>
                <a:spcPts val="8038"/>
              </a:lnSpc>
            </a:pPr>
            <a:r>
              <a:rPr lang="en-US" sz="8643">
                <a:solidFill>
                  <a:srgbClr val="342326"/>
                </a:solidFill>
                <a:latin typeface="Maharlika"/>
              </a:rPr>
              <a:t>Overview</a:t>
            </a:r>
          </a:p>
        </p:txBody>
      </p:sp>
      <p:sp>
        <p:nvSpPr>
          <p:cNvPr id="13" name="TextBox 13"/>
          <p:cNvSpPr txBox="1"/>
          <p:nvPr/>
        </p:nvSpPr>
        <p:spPr>
          <a:xfrm>
            <a:off x="4641746" y="4603477"/>
            <a:ext cx="12878749" cy="3803839"/>
          </a:xfrm>
          <a:prstGeom prst="rect">
            <a:avLst/>
          </a:prstGeom>
        </p:spPr>
        <p:txBody>
          <a:bodyPr lIns="0" tIns="0" rIns="0" bIns="0" rtlCol="0" anchor="t">
            <a:spAutoFit/>
          </a:bodyPr>
          <a:lstStyle/>
          <a:p>
            <a:pPr algn="just">
              <a:lnSpc>
                <a:spcPts val="5039"/>
              </a:lnSpc>
            </a:pPr>
            <a:r>
              <a:rPr lang="en-US" sz="3599">
                <a:solidFill>
                  <a:srgbClr val="000000"/>
                </a:solidFill>
                <a:latin typeface="Simonetta"/>
              </a:rPr>
              <a:t>Dalam suatu perusahaan mengukur performa bisnis sangatlah penting untuk melacak, memantau, dan menilai keberhasilan atau kegagalan dari berbagai proses bisnis. Oleh karena itu, dalam paper ini akan menganalisa performa bisnis untuk sebuah perusahan eCommerce, dengan memperhitungkan beberapa metrik bisnis yaitu pertumbuhan pelanggan, kualitas produk, dan tipe pembayaran.</a:t>
            </a:r>
          </a:p>
        </p:txBody>
      </p:sp>
      <p:sp>
        <p:nvSpPr>
          <p:cNvPr id="14" name="Freeform 14"/>
          <p:cNvSpPr/>
          <p:nvPr/>
        </p:nvSpPr>
        <p:spPr>
          <a:xfrm>
            <a:off x="-708270" y="7620243"/>
            <a:ext cx="3297175" cy="3297175"/>
          </a:xfrm>
          <a:custGeom>
            <a:avLst/>
            <a:gdLst/>
            <a:ahLst/>
            <a:cxnLst/>
            <a:rect l="l" t="t" r="r" b="b"/>
            <a:pathLst>
              <a:path w="3297175" h="3297175">
                <a:moveTo>
                  <a:pt x="0" y="0"/>
                </a:moveTo>
                <a:lnTo>
                  <a:pt x="3297176" y="0"/>
                </a:lnTo>
                <a:lnTo>
                  <a:pt x="3297176" y="3297175"/>
                </a:lnTo>
                <a:lnTo>
                  <a:pt x="0" y="3297175"/>
                </a:lnTo>
                <a:lnTo>
                  <a:pt x="0" y="0"/>
                </a:lnTo>
                <a:close/>
              </a:path>
            </a:pathLst>
          </a:custGeom>
          <a:blipFill>
            <a:blip r:embed="rId7">
              <a:alphaModFix amt="9999"/>
              <a:extLst>
                <a:ext uri="{96DAC541-7B7A-43D3-8B79-37D633B846F1}">
                  <asvg:svgBlip xmlns:asvg="http://schemas.microsoft.com/office/drawing/2016/SVG/main" r:embed="rId8"/>
                </a:ext>
              </a:extLst>
            </a:blip>
            <a:stretch>
              <a:fillRect/>
            </a:stretch>
          </a:blipFill>
        </p:spPr>
      </p:sp>
      <p:sp>
        <p:nvSpPr>
          <p:cNvPr id="15" name="TextBox 15"/>
          <p:cNvSpPr txBox="1"/>
          <p:nvPr/>
        </p:nvSpPr>
        <p:spPr>
          <a:xfrm>
            <a:off x="13062110" y="9886194"/>
            <a:ext cx="5201179" cy="327586"/>
          </a:xfrm>
          <a:prstGeom prst="rect">
            <a:avLst/>
          </a:prstGeom>
        </p:spPr>
        <p:txBody>
          <a:bodyPr lIns="0" tIns="0" rIns="0" bIns="0" rtlCol="0" anchor="t">
            <a:spAutoFit/>
          </a:bodyPr>
          <a:lstStyle/>
          <a:p>
            <a:pPr marL="0" lvl="0" indent="0" algn="ctr">
              <a:lnSpc>
                <a:spcPts val="2400"/>
              </a:lnSpc>
            </a:pPr>
            <a:r>
              <a:rPr lang="en-US" sz="2400" dirty="0">
                <a:solidFill>
                  <a:srgbClr val="000000"/>
                </a:solidFill>
                <a:latin typeface="Simonetta"/>
              </a:rPr>
              <a:t>Query </a:t>
            </a:r>
            <a:r>
              <a:rPr lang="en-US" sz="2400" dirty="0" err="1">
                <a:solidFill>
                  <a:srgbClr val="000000"/>
                </a:solidFill>
                <a:latin typeface="Simonetta"/>
              </a:rPr>
              <a:t>selengkapnya</a:t>
            </a:r>
            <a:r>
              <a:rPr lang="en-US" sz="2400" dirty="0">
                <a:solidFill>
                  <a:srgbClr val="000000"/>
                </a:solidFill>
                <a:latin typeface="Simonetta"/>
              </a:rPr>
              <a:t> </a:t>
            </a:r>
            <a:r>
              <a:rPr lang="en-US" sz="2400" dirty="0" err="1">
                <a:solidFill>
                  <a:srgbClr val="000000"/>
                </a:solidFill>
                <a:latin typeface="Simonetta"/>
              </a:rPr>
              <a:t>dapat</a:t>
            </a:r>
            <a:r>
              <a:rPr lang="en-US" sz="2400" dirty="0">
                <a:solidFill>
                  <a:srgbClr val="000000"/>
                </a:solidFill>
                <a:latin typeface="Simonetta"/>
              </a:rPr>
              <a:t>  </a:t>
            </a:r>
            <a:r>
              <a:rPr lang="en-US" sz="2400" dirty="0" err="1">
                <a:solidFill>
                  <a:srgbClr val="000000"/>
                </a:solidFill>
                <a:latin typeface="Simonetta"/>
              </a:rPr>
              <a:t>dilihat</a:t>
            </a:r>
            <a:r>
              <a:rPr lang="en-US" sz="2400" dirty="0">
                <a:solidFill>
                  <a:srgbClr val="000000"/>
                </a:solidFill>
                <a:latin typeface="Simonetta"/>
              </a:rPr>
              <a:t> </a:t>
            </a:r>
            <a:r>
              <a:rPr lang="en-US" sz="2400" dirty="0">
                <a:solidFill>
                  <a:srgbClr val="1746A2"/>
                </a:solidFill>
                <a:latin typeface="Simonetta"/>
                <a:hlinkClick r:id="rId9"/>
              </a:rPr>
              <a:t>di </a:t>
            </a:r>
            <a:r>
              <a:rPr lang="en-US" sz="2400" dirty="0" err="1">
                <a:solidFill>
                  <a:srgbClr val="1746A2"/>
                </a:solidFill>
                <a:latin typeface="Simonetta"/>
                <a:hlinkClick r:id="rId9"/>
              </a:rPr>
              <a:t>sini</a:t>
            </a:r>
            <a:endParaRPr lang="en-US" sz="2400" dirty="0">
              <a:solidFill>
                <a:srgbClr val="1746A2"/>
              </a:solidFill>
              <a:latin typeface="Simonetta"/>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312" t="-6224" r="-289" b="-5555"/>
            </a:stretch>
          </a:blipFill>
        </p:spPr>
      </p:sp>
      <p:sp>
        <p:nvSpPr>
          <p:cNvPr id="3" name="Freeform 3"/>
          <p:cNvSpPr/>
          <p:nvPr/>
        </p:nvSpPr>
        <p:spPr>
          <a:xfrm>
            <a:off x="2135538" y="-3367446"/>
            <a:ext cx="5727077" cy="5727077"/>
          </a:xfrm>
          <a:custGeom>
            <a:avLst/>
            <a:gdLst/>
            <a:ahLst/>
            <a:cxnLst/>
            <a:rect l="l" t="t" r="r" b="b"/>
            <a:pathLst>
              <a:path w="5727077" h="5727077">
                <a:moveTo>
                  <a:pt x="0" y="0"/>
                </a:moveTo>
                <a:lnTo>
                  <a:pt x="5727077" y="0"/>
                </a:lnTo>
                <a:lnTo>
                  <a:pt x="5727077" y="5727077"/>
                </a:lnTo>
                <a:lnTo>
                  <a:pt x="0" y="5727077"/>
                </a:lnTo>
                <a:lnTo>
                  <a:pt x="0" y="0"/>
                </a:lnTo>
                <a:close/>
              </a:path>
            </a:pathLst>
          </a:custGeom>
          <a:blipFill>
            <a:blip r:embed="rId3">
              <a:alphaModFix amt="9999"/>
              <a:extLst>
                <a:ext uri="{96DAC541-7B7A-43D3-8B79-37D633B846F1}">
                  <asvg:svgBlip xmlns:asvg="http://schemas.microsoft.com/office/drawing/2016/SVG/main" r:embed="rId4"/>
                </a:ext>
              </a:extLst>
            </a:blip>
            <a:stretch>
              <a:fillRect/>
            </a:stretch>
          </a:blipFill>
        </p:spPr>
      </p:sp>
      <p:sp>
        <p:nvSpPr>
          <p:cNvPr id="4" name="Freeform 4"/>
          <p:cNvSpPr/>
          <p:nvPr/>
        </p:nvSpPr>
        <p:spPr>
          <a:xfrm rot="-10800000">
            <a:off x="1277801" y="568729"/>
            <a:ext cx="1567473" cy="1567473"/>
          </a:xfrm>
          <a:custGeom>
            <a:avLst/>
            <a:gdLst/>
            <a:ahLst/>
            <a:cxnLst/>
            <a:rect l="l" t="t" r="r" b="b"/>
            <a:pathLst>
              <a:path w="1567473" h="1567473">
                <a:moveTo>
                  <a:pt x="0" y="0"/>
                </a:moveTo>
                <a:lnTo>
                  <a:pt x="1567473" y="0"/>
                </a:lnTo>
                <a:lnTo>
                  <a:pt x="1567473" y="1567473"/>
                </a:lnTo>
                <a:lnTo>
                  <a:pt x="0" y="156747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5" name="Group 5"/>
          <p:cNvGrpSpPr/>
          <p:nvPr/>
        </p:nvGrpSpPr>
        <p:grpSpPr>
          <a:xfrm>
            <a:off x="2135538" y="224196"/>
            <a:ext cx="1707341" cy="1707341"/>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746A2"/>
            </a:solidFill>
          </p:spPr>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aphicFrame>
        <p:nvGraphicFramePr>
          <p:cNvPr id="8" name="Table 8"/>
          <p:cNvGraphicFramePr>
            <a:graphicFrameLocks noGrp="1"/>
          </p:cNvGraphicFramePr>
          <p:nvPr/>
        </p:nvGraphicFramePr>
        <p:xfrm>
          <a:off x="2061537" y="2386623"/>
          <a:ext cx="14164926" cy="4114800"/>
        </p:xfrm>
        <a:graphic>
          <a:graphicData uri="http://schemas.openxmlformats.org/drawingml/2006/table">
            <a:tbl>
              <a:tblPr/>
              <a:tblGrid>
                <a:gridCol w="2717910">
                  <a:extLst>
                    <a:ext uri="{9D8B030D-6E8A-4147-A177-3AD203B41FA5}">
                      <a16:colId xmlns:a16="http://schemas.microsoft.com/office/drawing/2014/main" val="20000"/>
                    </a:ext>
                  </a:extLst>
                </a:gridCol>
                <a:gridCol w="3265112">
                  <a:extLst>
                    <a:ext uri="{9D8B030D-6E8A-4147-A177-3AD203B41FA5}">
                      <a16:colId xmlns:a16="http://schemas.microsoft.com/office/drawing/2014/main" val="20001"/>
                    </a:ext>
                  </a:extLst>
                </a:gridCol>
                <a:gridCol w="2734712">
                  <a:extLst>
                    <a:ext uri="{9D8B030D-6E8A-4147-A177-3AD203B41FA5}">
                      <a16:colId xmlns:a16="http://schemas.microsoft.com/office/drawing/2014/main" val="20002"/>
                    </a:ext>
                  </a:extLst>
                </a:gridCol>
                <a:gridCol w="2619028">
                  <a:extLst>
                    <a:ext uri="{9D8B030D-6E8A-4147-A177-3AD203B41FA5}">
                      <a16:colId xmlns:a16="http://schemas.microsoft.com/office/drawing/2014/main" val="20003"/>
                    </a:ext>
                  </a:extLst>
                </a:gridCol>
                <a:gridCol w="2828164">
                  <a:extLst>
                    <a:ext uri="{9D8B030D-6E8A-4147-A177-3AD203B41FA5}">
                      <a16:colId xmlns:a16="http://schemas.microsoft.com/office/drawing/2014/main" val="20004"/>
                    </a:ext>
                  </a:extLst>
                </a:gridCol>
              </a:tblGrid>
              <a:tr h="1028700">
                <a:tc>
                  <a:txBody>
                    <a:bodyPr/>
                    <a:lstStyle/>
                    <a:p>
                      <a:pPr algn="ctr">
                        <a:lnSpc>
                          <a:spcPts val="4059"/>
                        </a:lnSpc>
                        <a:defRPr/>
                      </a:pP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0058AA"/>
                    </a:solidFill>
                  </a:tcPr>
                </a:tc>
                <a:tc>
                  <a:txBody>
                    <a:bodyPr/>
                    <a:lstStyle/>
                    <a:p>
                      <a:pPr algn="ctr">
                        <a:lnSpc>
                          <a:spcPts val="4059"/>
                        </a:lnSpc>
                        <a:defRPr/>
                      </a:pP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0058AA"/>
                    </a:solidFill>
                  </a:tcPr>
                </a:tc>
                <a:tc>
                  <a:txBody>
                    <a:bodyPr/>
                    <a:lstStyle/>
                    <a:p>
                      <a:pPr algn="ctr">
                        <a:lnSpc>
                          <a:spcPts val="4059"/>
                        </a:lnSpc>
                        <a:defRPr/>
                      </a:pP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0058AA"/>
                    </a:solidFill>
                  </a:tcPr>
                </a:tc>
                <a:tc>
                  <a:txBody>
                    <a:bodyPr/>
                    <a:lstStyle/>
                    <a:p>
                      <a:pPr algn="ctr">
                        <a:lnSpc>
                          <a:spcPts val="4059"/>
                        </a:lnSpc>
                        <a:defRPr/>
                      </a:pP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0058AA"/>
                    </a:solidFill>
                  </a:tcPr>
                </a:tc>
                <a:tc>
                  <a:txBody>
                    <a:bodyPr/>
                    <a:lstStyle/>
                    <a:p>
                      <a:pPr algn="ctr">
                        <a:lnSpc>
                          <a:spcPts val="4059"/>
                        </a:lnSpc>
                        <a:defRPr/>
                      </a:pP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0058AA"/>
                    </a:solidFill>
                  </a:tcPr>
                </a:tc>
                <a:extLst>
                  <a:ext uri="{0D108BD9-81ED-4DB2-BD59-A6C34878D82A}">
                    <a16:rowId xmlns:a16="http://schemas.microsoft.com/office/drawing/2014/main" val="10000"/>
                  </a:ext>
                </a:extLst>
              </a:tr>
              <a:tr h="1028700">
                <a:tc>
                  <a:txBody>
                    <a:bodyPr/>
                    <a:lstStyle/>
                    <a:p>
                      <a:pPr algn="ctr">
                        <a:lnSpc>
                          <a:spcPts val="4059"/>
                        </a:lnSpc>
                        <a:defRPr/>
                      </a:pPr>
                      <a:r>
                        <a:rPr lang="en-US" sz="2899">
                          <a:solidFill>
                            <a:srgbClr val="000000"/>
                          </a:solidFill>
                          <a:latin typeface="Simonetta"/>
                        </a:rPr>
                        <a:t>2016</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tcPr>
                </a:tc>
                <a:tc>
                  <a:txBody>
                    <a:bodyPr/>
                    <a:lstStyle/>
                    <a:p>
                      <a:pPr algn="ctr">
                        <a:lnSpc>
                          <a:spcPts val="4059"/>
                        </a:lnSpc>
                        <a:defRPr/>
                      </a:pPr>
                      <a:r>
                        <a:rPr lang="en-US" sz="2899">
                          <a:solidFill>
                            <a:srgbClr val="000000"/>
                          </a:solidFill>
                          <a:latin typeface="Simonetta"/>
                        </a:rPr>
                        <a:t>109,7</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tcPr>
                </a:tc>
                <a:tc>
                  <a:txBody>
                    <a:bodyPr/>
                    <a:lstStyle/>
                    <a:p>
                      <a:pPr algn="ctr">
                        <a:lnSpc>
                          <a:spcPts val="4059"/>
                        </a:lnSpc>
                        <a:defRPr/>
                      </a:pPr>
                      <a:r>
                        <a:rPr lang="en-US" sz="2899">
                          <a:solidFill>
                            <a:srgbClr val="000000"/>
                          </a:solidFill>
                          <a:latin typeface="Simonetta"/>
                        </a:rPr>
                        <a:t>326</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tcPr>
                </a:tc>
                <a:tc>
                  <a:txBody>
                    <a:bodyPr/>
                    <a:lstStyle/>
                    <a:p>
                      <a:pPr algn="ctr">
                        <a:lnSpc>
                          <a:spcPts val="4059"/>
                        </a:lnSpc>
                        <a:defRPr/>
                      </a:pPr>
                      <a:r>
                        <a:rPr lang="en-US" sz="2899">
                          <a:solidFill>
                            <a:srgbClr val="000000"/>
                          </a:solidFill>
                          <a:latin typeface="Simonetta"/>
                        </a:rPr>
                        <a:t>3</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tcPr>
                </a:tc>
                <a:tc>
                  <a:txBody>
                    <a:bodyPr/>
                    <a:lstStyle/>
                    <a:p>
                      <a:pPr algn="ctr">
                        <a:lnSpc>
                          <a:spcPts val="4059"/>
                        </a:lnSpc>
                        <a:defRPr/>
                      </a:pPr>
                      <a:r>
                        <a:rPr lang="en-US" sz="2899">
                          <a:solidFill>
                            <a:srgbClr val="000000"/>
                          </a:solidFill>
                          <a:latin typeface="Simonetta"/>
                        </a:rPr>
                        <a:t>1,01</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tcPr>
                </a:tc>
                <a:extLst>
                  <a:ext uri="{0D108BD9-81ED-4DB2-BD59-A6C34878D82A}">
                    <a16:rowId xmlns:a16="http://schemas.microsoft.com/office/drawing/2014/main" val="10001"/>
                  </a:ext>
                </a:extLst>
              </a:tr>
              <a:tr h="1028700">
                <a:tc>
                  <a:txBody>
                    <a:bodyPr/>
                    <a:lstStyle/>
                    <a:p>
                      <a:pPr algn="ctr">
                        <a:lnSpc>
                          <a:spcPts val="4059"/>
                        </a:lnSpc>
                        <a:defRPr/>
                      </a:pPr>
                      <a:r>
                        <a:rPr lang="en-US" sz="2899">
                          <a:solidFill>
                            <a:srgbClr val="000000"/>
                          </a:solidFill>
                          <a:latin typeface="Simonetta"/>
                        </a:rPr>
                        <a:t>2017</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tcPr>
                </a:tc>
                <a:tc>
                  <a:txBody>
                    <a:bodyPr/>
                    <a:lstStyle/>
                    <a:p>
                      <a:pPr algn="ctr">
                        <a:lnSpc>
                          <a:spcPts val="4059"/>
                        </a:lnSpc>
                        <a:defRPr/>
                      </a:pPr>
                      <a:r>
                        <a:rPr lang="en-US" sz="2899">
                          <a:solidFill>
                            <a:srgbClr val="000000"/>
                          </a:solidFill>
                          <a:latin typeface="Simonetta"/>
                        </a:rPr>
                        <a:t>3.758,42</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tcPr>
                </a:tc>
                <a:tc>
                  <a:txBody>
                    <a:bodyPr/>
                    <a:lstStyle/>
                    <a:p>
                      <a:pPr algn="ctr">
                        <a:lnSpc>
                          <a:spcPts val="4059"/>
                        </a:lnSpc>
                        <a:defRPr/>
                      </a:pPr>
                      <a:r>
                        <a:rPr lang="en-US" sz="2899">
                          <a:solidFill>
                            <a:srgbClr val="000000"/>
                          </a:solidFill>
                          <a:latin typeface="Simonetta"/>
                        </a:rPr>
                        <a:t>43.708</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tcPr>
                </a:tc>
                <a:tc>
                  <a:txBody>
                    <a:bodyPr/>
                    <a:lstStyle/>
                    <a:p>
                      <a:pPr algn="ctr">
                        <a:lnSpc>
                          <a:spcPts val="4059"/>
                        </a:lnSpc>
                        <a:defRPr/>
                      </a:pPr>
                      <a:r>
                        <a:rPr lang="en-US" sz="2899">
                          <a:solidFill>
                            <a:srgbClr val="000000"/>
                          </a:solidFill>
                          <a:latin typeface="Simonetta"/>
                        </a:rPr>
                        <a:t>1.256</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tcPr>
                </a:tc>
                <a:tc>
                  <a:txBody>
                    <a:bodyPr/>
                    <a:lstStyle/>
                    <a:p>
                      <a:pPr algn="ctr">
                        <a:lnSpc>
                          <a:spcPts val="4059"/>
                        </a:lnSpc>
                        <a:defRPr/>
                      </a:pPr>
                      <a:r>
                        <a:rPr lang="en-US" sz="2899">
                          <a:solidFill>
                            <a:srgbClr val="000000"/>
                          </a:solidFill>
                          <a:latin typeface="Simonetta"/>
                        </a:rPr>
                        <a:t>1,03</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tcPr>
                </a:tc>
                <a:extLst>
                  <a:ext uri="{0D108BD9-81ED-4DB2-BD59-A6C34878D82A}">
                    <a16:rowId xmlns:a16="http://schemas.microsoft.com/office/drawing/2014/main" val="10002"/>
                  </a:ext>
                </a:extLst>
              </a:tr>
              <a:tr h="1028700">
                <a:tc>
                  <a:txBody>
                    <a:bodyPr/>
                    <a:lstStyle/>
                    <a:p>
                      <a:pPr algn="ctr">
                        <a:lnSpc>
                          <a:spcPts val="4059"/>
                        </a:lnSpc>
                        <a:defRPr/>
                      </a:pPr>
                      <a:r>
                        <a:rPr lang="en-US" sz="2899">
                          <a:solidFill>
                            <a:srgbClr val="000000"/>
                          </a:solidFill>
                          <a:latin typeface="Simonetta"/>
                        </a:rPr>
                        <a:t>2018</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tcPr>
                </a:tc>
                <a:tc>
                  <a:txBody>
                    <a:bodyPr/>
                    <a:lstStyle/>
                    <a:p>
                      <a:pPr algn="ctr">
                        <a:lnSpc>
                          <a:spcPts val="4059"/>
                        </a:lnSpc>
                        <a:defRPr/>
                      </a:pPr>
                      <a:r>
                        <a:rPr lang="en-US" sz="2899">
                          <a:solidFill>
                            <a:srgbClr val="000000"/>
                          </a:solidFill>
                          <a:latin typeface="Simonetta"/>
                        </a:rPr>
                        <a:t>5.401,1</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tcPr>
                </a:tc>
                <a:tc>
                  <a:txBody>
                    <a:bodyPr/>
                    <a:lstStyle/>
                    <a:p>
                      <a:pPr algn="ctr">
                        <a:lnSpc>
                          <a:spcPts val="4059"/>
                        </a:lnSpc>
                        <a:defRPr/>
                      </a:pPr>
                      <a:r>
                        <a:rPr lang="en-US" sz="2899">
                          <a:solidFill>
                            <a:srgbClr val="000000"/>
                          </a:solidFill>
                          <a:latin typeface="Simonetta"/>
                        </a:rPr>
                        <a:t>52.062</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tcPr>
                </a:tc>
                <a:tc>
                  <a:txBody>
                    <a:bodyPr/>
                    <a:lstStyle/>
                    <a:p>
                      <a:pPr algn="ctr">
                        <a:lnSpc>
                          <a:spcPts val="4059"/>
                        </a:lnSpc>
                        <a:defRPr/>
                      </a:pPr>
                      <a:r>
                        <a:rPr lang="en-US" sz="2899">
                          <a:solidFill>
                            <a:srgbClr val="000000"/>
                          </a:solidFill>
                          <a:latin typeface="Simonetta"/>
                        </a:rPr>
                        <a:t>1.167</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tcPr>
                </a:tc>
                <a:tc>
                  <a:txBody>
                    <a:bodyPr/>
                    <a:lstStyle/>
                    <a:p>
                      <a:pPr algn="ctr">
                        <a:lnSpc>
                          <a:spcPts val="4059"/>
                        </a:lnSpc>
                        <a:defRPr/>
                      </a:pPr>
                      <a:r>
                        <a:rPr lang="en-US" sz="2899">
                          <a:solidFill>
                            <a:srgbClr val="000000"/>
                          </a:solidFill>
                          <a:latin typeface="Simonetta"/>
                        </a:rPr>
                        <a:t>1,02</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9" name="Freeform 9"/>
          <p:cNvSpPr/>
          <p:nvPr/>
        </p:nvSpPr>
        <p:spPr>
          <a:xfrm>
            <a:off x="557905" y="6768123"/>
            <a:ext cx="1577634" cy="500899"/>
          </a:xfrm>
          <a:custGeom>
            <a:avLst/>
            <a:gdLst/>
            <a:ahLst/>
            <a:cxnLst/>
            <a:rect l="l" t="t" r="r" b="b"/>
            <a:pathLst>
              <a:path w="1577634" h="500899">
                <a:moveTo>
                  <a:pt x="0" y="0"/>
                </a:moveTo>
                <a:lnTo>
                  <a:pt x="1577633" y="0"/>
                </a:lnTo>
                <a:lnTo>
                  <a:pt x="1577633" y="500899"/>
                </a:lnTo>
                <a:lnTo>
                  <a:pt x="0" y="50089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0" name="Freeform 10"/>
          <p:cNvSpPr/>
          <p:nvPr/>
        </p:nvSpPr>
        <p:spPr>
          <a:xfrm>
            <a:off x="12405919" y="7048077"/>
            <a:ext cx="5362416" cy="2419181"/>
          </a:xfrm>
          <a:custGeom>
            <a:avLst/>
            <a:gdLst/>
            <a:ahLst/>
            <a:cxnLst/>
            <a:rect l="l" t="t" r="r" b="b"/>
            <a:pathLst>
              <a:path w="5362416" h="2419181">
                <a:moveTo>
                  <a:pt x="0" y="0"/>
                </a:moveTo>
                <a:lnTo>
                  <a:pt x="5362415" y="0"/>
                </a:lnTo>
                <a:lnTo>
                  <a:pt x="5362415" y="2419180"/>
                </a:lnTo>
                <a:lnTo>
                  <a:pt x="0" y="241918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1" name="TextBox 11"/>
          <p:cNvSpPr txBox="1"/>
          <p:nvPr/>
        </p:nvSpPr>
        <p:spPr>
          <a:xfrm>
            <a:off x="7490633" y="1196451"/>
            <a:ext cx="10592875" cy="939750"/>
          </a:xfrm>
          <a:prstGeom prst="rect">
            <a:avLst/>
          </a:prstGeom>
        </p:spPr>
        <p:txBody>
          <a:bodyPr lIns="0" tIns="0" rIns="0" bIns="0" rtlCol="0" anchor="t">
            <a:spAutoFit/>
          </a:bodyPr>
          <a:lstStyle/>
          <a:p>
            <a:pPr algn="r">
              <a:lnSpc>
                <a:spcPts val="6999"/>
              </a:lnSpc>
            </a:pPr>
            <a:r>
              <a:rPr lang="en-US" sz="6999" spc="776">
                <a:solidFill>
                  <a:srgbClr val="292929"/>
                </a:solidFill>
                <a:latin typeface="Archivo Black"/>
              </a:rPr>
              <a:t>Activity Growth</a:t>
            </a:r>
          </a:p>
        </p:txBody>
      </p:sp>
      <p:sp>
        <p:nvSpPr>
          <p:cNvPr id="12" name="TextBox 12"/>
          <p:cNvSpPr txBox="1"/>
          <p:nvPr/>
        </p:nvSpPr>
        <p:spPr>
          <a:xfrm>
            <a:off x="8416562" y="319446"/>
            <a:ext cx="9666947" cy="819150"/>
          </a:xfrm>
          <a:prstGeom prst="rect">
            <a:avLst/>
          </a:prstGeom>
        </p:spPr>
        <p:txBody>
          <a:bodyPr lIns="0" tIns="0" rIns="0" bIns="0" rtlCol="0" anchor="t">
            <a:spAutoFit/>
          </a:bodyPr>
          <a:lstStyle/>
          <a:p>
            <a:pPr algn="r">
              <a:lnSpc>
                <a:spcPts val="6000"/>
              </a:lnSpc>
            </a:pPr>
            <a:r>
              <a:rPr lang="en-US" sz="6000">
                <a:solidFill>
                  <a:srgbClr val="1746A2"/>
                </a:solidFill>
                <a:latin typeface="Archivo Black"/>
              </a:rPr>
              <a:t>Annual Customer</a:t>
            </a:r>
          </a:p>
        </p:txBody>
      </p:sp>
      <p:sp>
        <p:nvSpPr>
          <p:cNvPr id="13" name="TextBox 13"/>
          <p:cNvSpPr txBox="1"/>
          <p:nvPr/>
        </p:nvSpPr>
        <p:spPr>
          <a:xfrm>
            <a:off x="2488123" y="2723711"/>
            <a:ext cx="1905759" cy="390500"/>
          </a:xfrm>
          <a:prstGeom prst="rect">
            <a:avLst/>
          </a:prstGeom>
        </p:spPr>
        <p:txBody>
          <a:bodyPr lIns="0" tIns="0" rIns="0" bIns="0" rtlCol="0" anchor="t">
            <a:spAutoFit/>
          </a:bodyPr>
          <a:lstStyle/>
          <a:p>
            <a:pPr marL="0" lvl="0" indent="0" algn="ctr">
              <a:lnSpc>
                <a:spcPts val="2999"/>
              </a:lnSpc>
            </a:pPr>
            <a:r>
              <a:rPr lang="en-US" sz="2999">
                <a:solidFill>
                  <a:srgbClr val="D4D4D4"/>
                </a:solidFill>
                <a:latin typeface="Simonetta Bold"/>
              </a:rPr>
              <a:t>Year</a:t>
            </a:r>
          </a:p>
        </p:txBody>
      </p:sp>
      <p:sp>
        <p:nvSpPr>
          <p:cNvPr id="14" name="TextBox 14"/>
          <p:cNvSpPr txBox="1"/>
          <p:nvPr/>
        </p:nvSpPr>
        <p:spPr>
          <a:xfrm>
            <a:off x="4116222" y="2571348"/>
            <a:ext cx="4684554" cy="718671"/>
          </a:xfrm>
          <a:prstGeom prst="rect">
            <a:avLst/>
          </a:prstGeom>
        </p:spPr>
        <p:txBody>
          <a:bodyPr lIns="0" tIns="0" rIns="0" bIns="0" rtlCol="0" anchor="t">
            <a:spAutoFit/>
          </a:bodyPr>
          <a:lstStyle/>
          <a:p>
            <a:pPr algn="ctr">
              <a:lnSpc>
                <a:spcPts val="2799"/>
              </a:lnSpc>
            </a:pPr>
            <a:r>
              <a:rPr lang="en-US" sz="2799">
                <a:solidFill>
                  <a:srgbClr val="D4D4D4"/>
                </a:solidFill>
                <a:latin typeface="Simonetta Bold"/>
              </a:rPr>
              <a:t>Monthly Average</a:t>
            </a:r>
          </a:p>
          <a:p>
            <a:pPr marL="0" lvl="0" indent="0" algn="ctr">
              <a:lnSpc>
                <a:spcPts val="2799"/>
              </a:lnSpc>
            </a:pPr>
            <a:r>
              <a:rPr lang="en-US" sz="2799">
                <a:solidFill>
                  <a:srgbClr val="D4D4D4"/>
                </a:solidFill>
                <a:latin typeface="Simonetta Bold"/>
              </a:rPr>
              <a:t>Customer</a:t>
            </a:r>
          </a:p>
        </p:txBody>
      </p:sp>
      <p:sp>
        <p:nvSpPr>
          <p:cNvPr id="15" name="TextBox 15"/>
          <p:cNvSpPr txBox="1"/>
          <p:nvPr/>
        </p:nvSpPr>
        <p:spPr>
          <a:xfrm>
            <a:off x="7085041" y="2704661"/>
            <a:ext cx="4684554" cy="390500"/>
          </a:xfrm>
          <a:prstGeom prst="rect">
            <a:avLst/>
          </a:prstGeom>
        </p:spPr>
        <p:txBody>
          <a:bodyPr lIns="0" tIns="0" rIns="0" bIns="0" rtlCol="0" anchor="t">
            <a:spAutoFit/>
          </a:bodyPr>
          <a:lstStyle/>
          <a:p>
            <a:pPr marL="0" lvl="0" indent="0" algn="ctr">
              <a:lnSpc>
                <a:spcPts val="2999"/>
              </a:lnSpc>
            </a:pPr>
            <a:r>
              <a:rPr lang="en-US" sz="2999">
                <a:solidFill>
                  <a:srgbClr val="D4D4D4"/>
                </a:solidFill>
                <a:latin typeface="Simonetta Bold"/>
              </a:rPr>
              <a:t>New Customer</a:t>
            </a:r>
          </a:p>
        </p:txBody>
      </p:sp>
      <p:sp>
        <p:nvSpPr>
          <p:cNvPr id="16" name="TextBox 16"/>
          <p:cNvSpPr txBox="1"/>
          <p:nvPr/>
        </p:nvSpPr>
        <p:spPr>
          <a:xfrm>
            <a:off x="10774873" y="2571348"/>
            <a:ext cx="2583493" cy="718671"/>
          </a:xfrm>
          <a:prstGeom prst="rect">
            <a:avLst/>
          </a:prstGeom>
        </p:spPr>
        <p:txBody>
          <a:bodyPr lIns="0" tIns="0" rIns="0" bIns="0" rtlCol="0" anchor="t">
            <a:spAutoFit/>
          </a:bodyPr>
          <a:lstStyle/>
          <a:p>
            <a:pPr algn="ctr">
              <a:lnSpc>
                <a:spcPts val="2799"/>
              </a:lnSpc>
            </a:pPr>
            <a:r>
              <a:rPr lang="en-US" sz="2799">
                <a:solidFill>
                  <a:srgbClr val="D4D4D4"/>
                </a:solidFill>
                <a:latin typeface="Simonetta Bold"/>
              </a:rPr>
              <a:t>Repeat Order</a:t>
            </a:r>
          </a:p>
          <a:p>
            <a:pPr marL="0" lvl="0" indent="0" algn="ctr">
              <a:lnSpc>
                <a:spcPts val="2799"/>
              </a:lnSpc>
            </a:pPr>
            <a:r>
              <a:rPr lang="en-US" sz="2799">
                <a:solidFill>
                  <a:srgbClr val="D4D4D4"/>
                </a:solidFill>
                <a:latin typeface="Simonetta Bold"/>
              </a:rPr>
              <a:t>Customer</a:t>
            </a:r>
          </a:p>
        </p:txBody>
      </p:sp>
      <p:sp>
        <p:nvSpPr>
          <p:cNvPr id="17" name="TextBox 17"/>
          <p:cNvSpPr txBox="1"/>
          <p:nvPr/>
        </p:nvSpPr>
        <p:spPr>
          <a:xfrm>
            <a:off x="13500095" y="2559625"/>
            <a:ext cx="2583493" cy="718671"/>
          </a:xfrm>
          <a:prstGeom prst="rect">
            <a:avLst/>
          </a:prstGeom>
        </p:spPr>
        <p:txBody>
          <a:bodyPr lIns="0" tIns="0" rIns="0" bIns="0" rtlCol="0" anchor="t">
            <a:spAutoFit/>
          </a:bodyPr>
          <a:lstStyle/>
          <a:p>
            <a:pPr algn="ctr">
              <a:lnSpc>
                <a:spcPts val="2799"/>
              </a:lnSpc>
            </a:pPr>
            <a:r>
              <a:rPr lang="en-US" sz="2799">
                <a:solidFill>
                  <a:srgbClr val="D4D4D4"/>
                </a:solidFill>
                <a:latin typeface="Simonetta Bold"/>
              </a:rPr>
              <a:t>Average Order</a:t>
            </a:r>
          </a:p>
          <a:p>
            <a:pPr marL="0" lvl="0" indent="0" algn="ctr">
              <a:lnSpc>
                <a:spcPts val="2799"/>
              </a:lnSpc>
            </a:pPr>
            <a:r>
              <a:rPr lang="en-US" sz="2799">
                <a:solidFill>
                  <a:srgbClr val="D4D4D4"/>
                </a:solidFill>
                <a:latin typeface="Simonetta Bold"/>
              </a:rPr>
              <a:t>Customer</a:t>
            </a:r>
          </a:p>
        </p:txBody>
      </p:sp>
      <p:sp>
        <p:nvSpPr>
          <p:cNvPr id="18" name="TextBox 18"/>
          <p:cNvSpPr txBox="1"/>
          <p:nvPr/>
        </p:nvSpPr>
        <p:spPr>
          <a:xfrm>
            <a:off x="557905" y="7383322"/>
            <a:ext cx="11508714" cy="2025678"/>
          </a:xfrm>
          <a:prstGeom prst="rect">
            <a:avLst/>
          </a:prstGeom>
        </p:spPr>
        <p:txBody>
          <a:bodyPr lIns="0" tIns="0" rIns="0" bIns="0" rtlCol="0" anchor="t">
            <a:spAutoFit/>
          </a:bodyPr>
          <a:lstStyle/>
          <a:p>
            <a:pPr marL="518158" lvl="1" indent="-259079" algn="just">
              <a:lnSpc>
                <a:spcPts val="4103"/>
              </a:lnSpc>
              <a:buFont typeface="Arial"/>
              <a:buChar char="•"/>
            </a:pPr>
            <a:r>
              <a:rPr lang="en-US" sz="2399">
                <a:solidFill>
                  <a:srgbClr val="000000"/>
                </a:solidFill>
                <a:latin typeface="Simonetta"/>
              </a:rPr>
              <a:t>Monthly Average Customer   = Rata-rata Monthly Active User (MAU) per tahun</a:t>
            </a:r>
          </a:p>
          <a:p>
            <a:pPr marL="518158" lvl="1" indent="-259079" algn="just">
              <a:lnSpc>
                <a:spcPts val="4103"/>
              </a:lnSpc>
              <a:buFont typeface="Arial"/>
              <a:buChar char="•"/>
            </a:pPr>
            <a:r>
              <a:rPr lang="en-US" sz="2399">
                <a:solidFill>
                  <a:srgbClr val="000000"/>
                </a:solidFill>
                <a:latin typeface="Simonetta"/>
              </a:rPr>
              <a:t>New Customer                          = Total customer baru per tahun</a:t>
            </a:r>
          </a:p>
          <a:p>
            <a:pPr marL="518158" lvl="1" indent="-259079" algn="just">
              <a:lnSpc>
                <a:spcPts val="4103"/>
              </a:lnSpc>
              <a:buFont typeface="Arial"/>
              <a:buChar char="•"/>
            </a:pPr>
            <a:r>
              <a:rPr lang="en-US" sz="2399" spc="-4">
                <a:solidFill>
                  <a:srgbClr val="000000"/>
                </a:solidFill>
                <a:latin typeface="Simonetta"/>
              </a:rPr>
              <a:t>Repeat Order Customer          = Jumlah customer yang melakukan repeat order per tahun</a:t>
            </a:r>
          </a:p>
          <a:p>
            <a:pPr marL="518158" lvl="1" indent="-259079" algn="just">
              <a:lnSpc>
                <a:spcPts val="4103"/>
              </a:lnSpc>
              <a:buFont typeface="Arial"/>
              <a:buChar char="•"/>
            </a:pPr>
            <a:r>
              <a:rPr lang="en-US" sz="2399" spc="-4">
                <a:solidFill>
                  <a:srgbClr val="000000"/>
                </a:solidFill>
                <a:latin typeface="Simonetta"/>
              </a:rPr>
              <a:t>Average Order Customer        = Rata-rata frekuensi order untuk setiap tahun</a:t>
            </a:r>
          </a:p>
        </p:txBody>
      </p:sp>
      <p:sp>
        <p:nvSpPr>
          <p:cNvPr id="19" name="TextBox 19"/>
          <p:cNvSpPr txBox="1"/>
          <p:nvPr/>
        </p:nvSpPr>
        <p:spPr>
          <a:xfrm>
            <a:off x="12877693" y="9867307"/>
            <a:ext cx="5205815" cy="327586"/>
          </a:xfrm>
          <a:prstGeom prst="rect">
            <a:avLst/>
          </a:prstGeom>
        </p:spPr>
        <p:txBody>
          <a:bodyPr lIns="0" tIns="0" rIns="0" bIns="0" rtlCol="0" anchor="t">
            <a:spAutoFit/>
          </a:bodyPr>
          <a:lstStyle/>
          <a:p>
            <a:pPr marL="0" lvl="0" indent="0" algn="ctr">
              <a:lnSpc>
                <a:spcPts val="2400"/>
              </a:lnSpc>
            </a:pPr>
            <a:r>
              <a:rPr lang="en-US" sz="2400" dirty="0">
                <a:solidFill>
                  <a:srgbClr val="000000"/>
                </a:solidFill>
                <a:latin typeface="Simonetta"/>
              </a:rPr>
              <a:t>Query </a:t>
            </a:r>
            <a:r>
              <a:rPr lang="en-US" sz="2400" dirty="0" err="1">
                <a:solidFill>
                  <a:srgbClr val="000000"/>
                </a:solidFill>
                <a:latin typeface="Simonetta"/>
              </a:rPr>
              <a:t>selengkapnya</a:t>
            </a:r>
            <a:r>
              <a:rPr lang="en-US" sz="2400" dirty="0">
                <a:solidFill>
                  <a:srgbClr val="000000"/>
                </a:solidFill>
                <a:latin typeface="Simonetta"/>
              </a:rPr>
              <a:t> </a:t>
            </a:r>
            <a:r>
              <a:rPr lang="en-US" sz="2400" dirty="0" err="1">
                <a:solidFill>
                  <a:srgbClr val="000000"/>
                </a:solidFill>
                <a:latin typeface="Simonetta"/>
              </a:rPr>
              <a:t>dapat</a:t>
            </a:r>
            <a:r>
              <a:rPr lang="en-US" sz="2400" dirty="0">
                <a:solidFill>
                  <a:srgbClr val="000000"/>
                </a:solidFill>
                <a:latin typeface="Simonetta"/>
              </a:rPr>
              <a:t> </a:t>
            </a:r>
            <a:r>
              <a:rPr lang="en-US" sz="2400" dirty="0" err="1">
                <a:solidFill>
                  <a:srgbClr val="000000"/>
                </a:solidFill>
                <a:latin typeface="Simonetta"/>
              </a:rPr>
              <a:t>dilihat</a:t>
            </a:r>
            <a:r>
              <a:rPr lang="en-US" sz="2400" dirty="0">
                <a:solidFill>
                  <a:srgbClr val="000000"/>
                </a:solidFill>
                <a:latin typeface="Simonetta"/>
              </a:rPr>
              <a:t> </a:t>
            </a:r>
            <a:r>
              <a:rPr lang="en-US" sz="2400" dirty="0">
                <a:solidFill>
                  <a:srgbClr val="1746A2"/>
                </a:solidFill>
                <a:latin typeface="Simonetta"/>
                <a:hlinkClick r:id="rId11"/>
              </a:rPr>
              <a:t>di </a:t>
            </a:r>
            <a:r>
              <a:rPr lang="en-US" sz="2400" dirty="0" err="1">
                <a:solidFill>
                  <a:srgbClr val="1746A2"/>
                </a:solidFill>
                <a:latin typeface="Simonetta"/>
                <a:hlinkClick r:id="rId11"/>
              </a:rPr>
              <a:t>sini</a:t>
            </a:r>
            <a:endParaRPr lang="en-US" sz="2400" dirty="0">
              <a:solidFill>
                <a:srgbClr val="1746A2"/>
              </a:solidFill>
              <a:latin typeface="Simonetta"/>
            </a:endParaRPr>
          </a:p>
        </p:txBody>
      </p:sp>
      <p:sp>
        <p:nvSpPr>
          <p:cNvPr id="20" name="TextBox 20"/>
          <p:cNvSpPr txBox="1"/>
          <p:nvPr/>
        </p:nvSpPr>
        <p:spPr>
          <a:xfrm>
            <a:off x="12405919" y="7433003"/>
            <a:ext cx="5356750" cy="1420451"/>
          </a:xfrm>
          <a:prstGeom prst="rect">
            <a:avLst/>
          </a:prstGeom>
        </p:spPr>
        <p:txBody>
          <a:bodyPr lIns="0" tIns="0" rIns="0" bIns="0" rtlCol="0" anchor="t">
            <a:spAutoFit/>
          </a:bodyPr>
          <a:lstStyle/>
          <a:p>
            <a:pPr marL="474981" lvl="1" indent="-237491" algn="just">
              <a:lnSpc>
                <a:spcPts val="3828"/>
              </a:lnSpc>
              <a:buFont typeface="Arial"/>
              <a:buChar char="•"/>
            </a:pPr>
            <a:r>
              <a:rPr lang="en-US" sz="2200" dirty="0">
                <a:solidFill>
                  <a:srgbClr val="000000"/>
                </a:solidFill>
                <a:latin typeface="Simonetta"/>
              </a:rPr>
              <a:t>Data pada </a:t>
            </a:r>
            <a:r>
              <a:rPr lang="en-US" sz="2200" dirty="0" err="1">
                <a:solidFill>
                  <a:srgbClr val="000000"/>
                </a:solidFill>
                <a:latin typeface="Simonetta"/>
              </a:rPr>
              <a:t>tahun</a:t>
            </a:r>
            <a:r>
              <a:rPr lang="en-US" sz="2200" dirty="0">
                <a:solidFill>
                  <a:srgbClr val="000000"/>
                </a:solidFill>
                <a:latin typeface="Simonetta"/>
              </a:rPr>
              <a:t> 2016 </a:t>
            </a:r>
            <a:r>
              <a:rPr lang="en-US" sz="2200" dirty="0" err="1">
                <a:solidFill>
                  <a:srgbClr val="000000"/>
                </a:solidFill>
                <a:latin typeface="Simonetta"/>
              </a:rPr>
              <a:t>berjumlah</a:t>
            </a:r>
            <a:r>
              <a:rPr lang="en-US" sz="2200" dirty="0">
                <a:solidFill>
                  <a:srgbClr val="000000"/>
                </a:solidFill>
                <a:latin typeface="Simonetta"/>
              </a:rPr>
              <a:t> 3 </a:t>
            </a:r>
            <a:r>
              <a:rPr lang="en-US" sz="2200" dirty="0" err="1">
                <a:solidFill>
                  <a:srgbClr val="000000"/>
                </a:solidFill>
                <a:latin typeface="Simonetta"/>
              </a:rPr>
              <a:t>bulan</a:t>
            </a:r>
            <a:endParaRPr lang="en-US" sz="2200" dirty="0">
              <a:solidFill>
                <a:srgbClr val="000000"/>
              </a:solidFill>
              <a:latin typeface="Simonetta"/>
            </a:endParaRPr>
          </a:p>
          <a:p>
            <a:pPr marL="474981" lvl="1" indent="-237491" algn="just">
              <a:lnSpc>
                <a:spcPts val="3828"/>
              </a:lnSpc>
              <a:buFont typeface="Arial"/>
              <a:buChar char="•"/>
            </a:pPr>
            <a:r>
              <a:rPr lang="en-US" sz="2200" dirty="0">
                <a:solidFill>
                  <a:srgbClr val="000000"/>
                </a:solidFill>
                <a:latin typeface="Simonetta"/>
              </a:rPr>
              <a:t>Data pada </a:t>
            </a:r>
            <a:r>
              <a:rPr lang="en-US" sz="2200" dirty="0" err="1">
                <a:solidFill>
                  <a:srgbClr val="000000"/>
                </a:solidFill>
                <a:latin typeface="Simonetta"/>
              </a:rPr>
              <a:t>tahun</a:t>
            </a:r>
            <a:r>
              <a:rPr lang="en-US" sz="2200" dirty="0">
                <a:solidFill>
                  <a:srgbClr val="000000"/>
                </a:solidFill>
                <a:latin typeface="Simonetta"/>
              </a:rPr>
              <a:t> 2017 </a:t>
            </a:r>
            <a:r>
              <a:rPr lang="en-US" sz="2200" dirty="0" err="1">
                <a:solidFill>
                  <a:srgbClr val="000000"/>
                </a:solidFill>
                <a:latin typeface="Simonetta"/>
              </a:rPr>
              <a:t>berjumlah</a:t>
            </a:r>
            <a:r>
              <a:rPr lang="en-US" sz="2200" dirty="0">
                <a:solidFill>
                  <a:srgbClr val="000000"/>
                </a:solidFill>
                <a:latin typeface="Simonetta"/>
              </a:rPr>
              <a:t> 12 </a:t>
            </a:r>
            <a:r>
              <a:rPr lang="en-US" sz="2200" dirty="0" err="1">
                <a:solidFill>
                  <a:srgbClr val="000000"/>
                </a:solidFill>
                <a:latin typeface="Simonetta"/>
              </a:rPr>
              <a:t>bulan</a:t>
            </a:r>
            <a:endParaRPr lang="en-US" sz="2200" dirty="0">
              <a:solidFill>
                <a:srgbClr val="000000"/>
              </a:solidFill>
              <a:latin typeface="Simonetta"/>
            </a:endParaRPr>
          </a:p>
          <a:p>
            <a:pPr marL="474981" lvl="1" indent="-237491" algn="just">
              <a:lnSpc>
                <a:spcPts val="3828"/>
              </a:lnSpc>
              <a:buFont typeface="Arial"/>
              <a:buChar char="•"/>
            </a:pPr>
            <a:r>
              <a:rPr lang="en-US" sz="2200" dirty="0">
                <a:solidFill>
                  <a:srgbClr val="000000"/>
                </a:solidFill>
                <a:latin typeface="Simonetta"/>
              </a:rPr>
              <a:t>Data pada </a:t>
            </a:r>
            <a:r>
              <a:rPr lang="en-US" sz="2200" dirty="0" err="1">
                <a:solidFill>
                  <a:srgbClr val="000000"/>
                </a:solidFill>
                <a:latin typeface="Simonetta"/>
              </a:rPr>
              <a:t>tahun</a:t>
            </a:r>
            <a:r>
              <a:rPr lang="en-US" sz="2200" dirty="0">
                <a:solidFill>
                  <a:srgbClr val="000000"/>
                </a:solidFill>
                <a:latin typeface="Simonetta"/>
              </a:rPr>
              <a:t> 2018 </a:t>
            </a:r>
            <a:r>
              <a:rPr lang="en-US" sz="2200" dirty="0" err="1">
                <a:solidFill>
                  <a:srgbClr val="000000"/>
                </a:solidFill>
                <a:latin typeface="Simonetta"/>
              </a:rPr>
              <a:t>berjumlah</a:t>
            </a:r>
            <a:r>
              <a:rPr lang="en-US" sz="2200" dirty="0">
                <a:solidFill>
                  <a:srgbClr val="000000"/>
                </a:solidFill>
                <a:latin typeface="Simonetta"/>
              </a:rPr>
              <a:t> 10 </a:t>
            </a:r>
            <a:r>
              <a:rPr lang="en-US" sz="2200" dirty="0" err="1">
                <a:solidFill>
                  <a:srgbClr val="000000"/>
                </a:solidFill>
                <a:latin typeface="Simonetta"/>
              </a:rPr>
              <a:t>bulan</a:t>
            </a:r>
            <a:endParaRPr lang="en-US" sz="2200" dirty="0">
              <a:solidFill>
                <a:srgbClr val="000000"/>
              </a:solidFill>
              <a:latin typeface="Simonetta"/>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41" t="-6112" r="-260" b="-5555"/>
            </a:stretch>
          </a:blipFill>
        </p:spPr>
      </p:sp>
      <p:sp>
        <p:nvSpPr>
          <p:cNvPr id="3" name="Freeform 3"/>
          <p:cNvSpPr/>
          <p:nvPr/>
        </p:nvSpPr>
        <p:spPr>
          <a:xfrm rot="5934328">
            <a:off x="9068746" y="-16411"/>
            <a:ext cx="1495101" cy="1495101"/>
          </a:xfrm>
          <a:custGeom>
            <a:avLst/>
            <a:gdLst/>
            <a:ahLst/>
            <a:cxnLst/>
            <a:rect l="l" t="t" r="r" b="b"/>
            <a:pathLst>
              <a:path w="1495101" h="1495101">
                <a:moveTo>
                  <a:pt x="0" y="0"/>
                </a:moveTo>
                <a:lnTo>
                  <a:pt x="1495102" y="0"/>
                </a:lnTo>
                <a:lnTo>
                  <a:pt x="1495102" y="1495102"/>
                </a:lnTo>
                <a:lnTo>
                  <a:pt x="0" y="149510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4" name="Group 4"/>
          <p:cNvGrpSpPr/>
          <p:nvPr/>
        </p:nvGrpSpPr>
        <p:grpSpPr>
          <a:xfrm rot="-10800000">
            <a:off x="8497405" y="-1171951"/>
            <a:ext cx="1903091" cy="1903091"/>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746A2"/>
            </a:solidFill>
          </p:spPr>
        </p:sp>
        <p:sp>
          <p:nvSpPr>
            <p:cNvPr id="6" name="TextBox 6"/>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7" name="Group 7"/>
          <p:cNvGrpSpPr/>
          <p:nvPr/>
        </p:nvGrpSpPr>
        <p:grpSpPr>
          <a:xfrm rot="-5400000">
            <a:off x="-976655" y="8479382"/>
            <a:ext cx="2699651" cy="2699651"/>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746A2">
                <a:alpha val="72941"/>
              </a:srgbClr>
            </a:solidFill>
          </p:spPr>
        </p:sp>
        <p:sp>
          <p:nvSpPr>
            <p:cNvPr id="9" name="TextBox 9"/>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0" name="Freeform 10"/>
          <p:cNvSpPr/>
          <p:nvPr/>
        </p:nvSpPr>
        <p:spPr>
          <a:xfrm rot="-5400000">
            <a:off x="-3170891" y="3414408"/>
            <a:ext cx="5727077" cy="5727077"/>
          </a:xfrm>
          <a:custGeom>
            <a:avLst/>
            <a:gdLst/>
            <a:ahLst/>
            <a:cxnLst/>
            <a:rect l="l" t="t" r="r" b="b"/>
            <a:pathLst>
              <a:path w="5727077" h="5727077">
                <a:moveTo>
                  <a:pt x="0" y="0"/>
                </a:moveTo>
                <a:lnTo>
                  <a:pt x="5727077" y="0"/>
                </a:lnTo>
                <a:lnTo>
                  <a:pt x="5727077" y="5727076"/>
                </a:lnTo>
                <a:lnTo>
                  <a:pt x="0" y="5727076"/>
                </a:lnTo>
                <a:lnTo>
                  <a:pt x="0" y="0"/>
                </a:lnTo>
                <a:close/>
              </a:path>
            </a:pathLst>
          </a:custGeom>
          <a:blipFill>
            <a:blip r:embed="rId5">
              <a:alphaModFix amt="9999"/>
              <a:extLst>
                <a:ext uri="{96DAC541-7B7A-43D3-8B79-37D633B846F1}">
                  <asvg:svgBlip xmlns:asvg="http://schemas.microsoft.com/office/drawing/2016/SVG/main" r:embed="rId6"/>
                </a:ext>
              </a:extLst>
            </a:blip>
            <a:stretch>
              <a:fillRect/>
            </a:stretch>
          </a:blipFill>
        </p:spPr>
      </p:sp>
      <p:sp>
        <p:nvSpPr>
          <p:cNvPr id="11" name="Freeform 11"/>
          <p:cNvSpPr/>
          <p:nvPr/>
        </p:nvSpPr>
        <p:spPr>
          <a:xfrm>
            <a:off x="918841" y="1336163"/>
            <a:ext cx="9206049" cy="7757050"/>
          </a:xfrm>
          <a:custGeom>
            <a:avLst/>
            <a:gdLst/>
            <a:ahLst/>
            <a:cxnLst/>
            <a:rect l="l" t="t" r="r" b="b"/>
            <a:pathLst>
              <a:path w="9206049" h="7757050">
                <a:moveTo>
                  <a:pt x="0" y="0"/>
                </a:moveTo>
                <a:lnTo>
                  <a:pt x="9206049" y="0"/>
                </a:lnTo>
                <a:lnTo>
                  <a:pt x="9206049" y="7757049"/>
                </a:lnTo>
                <a:lnTo>
                  <a:pt x="0" y="7757049"/>
                </a:lnTo>
                <a:lnTo>
                  <a:pt x="0" y="0"/>
                </a:lnTo>
                <a:close/>
              </a:path>
            </a:pathLst>
          </a:custGeom>
          <a:blipFill>
            <a:blip r:embed="rId7"/>
            <a:stretch>
              <a:fillRect/>
            </a:stretch>
          </a:blipFill>
        </p:spPr>
      </p:sp>
      <p:sp>
        <p:nvSpPr>
          <p:cNvPr id="12" name="TextBox 12"/>
          <p:cNvSpPr txBox="1"/>
          <p:nvPr/>
        </p:nvSpPr>
        <p:spPr>
          <a:xfrm>
            <a:off x="11150741" y="1909144"/>
            <a:ext cx="6741524" cy="7184068"/>
          </a:xfrm>
          <a:prstGeom prst="rect">
            <a:avLst/>
          </a:prstGeom>
        </p:spPr>
        <p:txBody>
          <a:bodyPr lIns="0" tIns="0" rIns="0" bIns="0" rtlCol="0" anchor="t">
            <a:spAutoFit/>
          </a:bodyPr>
          <a:lstStyle/>
          <a:p>
            <a:pPr algn="just">
              <a:lnSpc>
                <a:spcPts val="5179"/>
              </a:lnSpc>
            </a:pPr>
            <a:r>
              <a:rPr lang="en-US" sz="3699">
                <a:solidFill>
                  <a:srgbClr val="000000"/>
                </a:solidFill>
                <a:latin typeface="Simonetta"/>
              </a:rPr>
              <a:t>Average Monthly Active User dan New Customer pada setiap tahunnya </a:t>
            </a:r>
            <a:r>
              <a:rPr lang="en-US" sz="3699">
                <a:solidFill>
                  <a:srgbClr val="1746A2"/>
                </a:solidFill>
                <a:latin typeface="Simonetta Bold"/>
              </a:rPr>
              <a:t>mengalami peningkatan</a:t>
            </a:r>
            <a:r>
              <a:rPr lang="en-US" sz="3699">
                <a:solidFill>
                  <a:srgbClr val="000000"/>
                </a:solidFill>
                <a:latin typeface="Simonetta"/>
              </a:rPr>
              <a:t>, namun terdapat perbedaan jumlah data yang cukup signifikan pada tahun 2016 sehingga hasil analisis pun menunjukkan perbedaan hasil yang cukup jauh dibandingkan dengan tahun 2017 dan 2018.</a:t>
            </a:r>
          </a:p>
          <a:p>
            <a:pPr algn="just">
              <a:lnSpc>
                <a:spcPts val="5039"/>
              </a:lnSpc>
            </a:pPr>
            <a:endParaRPr lang="en-US" sz="3699">
              <a:solidFill>
                <a:srgbClr val="000000"/>
              </a:solidFill>
              <a:latin typeface="Simonetta"/>
            </a:endParaRPr>
          </a:p>
        </p:txBody>
      </p:sp>
      <p:sp>
        <p:nvSpPr>
          <p:cNvPr id="13" name="TextBox 13"/>
          <p:cNvSpPr txBox="1"/>
          <p:nvPr/>
        </p:nvSpPr>
        <p:spPr>
          <a:xfrm>
            <a:off x="12877693" y="9867307"/>
            <a:ext cx="5205815" cy="327586"/>
          </a:xfrm>
          <a:prstGeom prst="rect">
            <a:avLst/>
          </a:prstGeom>
        </p:spPr>
        <p:txBody>
          <a:bodyPr lIns="0" tIns="0" rIns="0" bIns="0" rtlCol="0" anchor="t">
            <a:spAutoFit/>
          </a:bodyPr>
          <a:lstStyle/>
          <a:p>
            <a:pPr marL="0" lvl="0" indent="0" algn="ctr">
              <a:lnSpc>
                <a:spcPts val="2400"/>
              </a:lnSpc>
            </a:pPr>
            <a:r>
              <a:rPr lang="en-US" sz="2400" dirty="0">
                <a:solidFill>
                  <a:srgbClr val="000000"/>
                </a:solidFill>
                <a:latin typeface="Simonetta"/>
              </a:rPr>
              <a:t>Query </a:t>
            </a:r>
            <a:r>
              <a:rPr lang="en-US" sz="2400" dirty="0" err="1">
                <a:solidFill>
                  <a:srgbClr val="000000"/>
                </a:solidFill>
                <a:latin typeface="Simonetta"/>
              </a:rPr>
              <a:t>selengkapnya</a:t>
            </a:r>
            <a:r>
              <a:rPr lang="en-US" sz="2400" dirty="0">
                <a:solidFill>
                  <a:srgbClr val="000000"/>
                </a:solidFill>
                <a:latin typeface="Simonetta"/>
              </a:rPr>
              <a:t> </a:t>
            </a:r>
            <a:r>
              <a:rPr lang="en-US" sz="2400" dirty="0" err="1">
                <a:solidFill>
                  <a:srgbClr val="000000"/>
                </a:solidFill>
                <a:latin typeface="Simonetta"/>
              </a:rPr>
              <a:t>dapat</a:t>
            </a:r>
            <a:r>
              <a:rPr lang="en-US" sz="2400" dirty="0">
                <a:solidFill>
                  <a:srgbClr val="000000"/>
                </a:solidFill>
                <a:latin typeface="Simonetta"/>
              </a:rPr>
              <a:t> </a:t>
            </a:r>
            <a:r>
              <a:rPr lang="en-US" sz="2400" dirty="0" err="1">
                <a:solidFill>
                  <a:srgbClr val="000000"/>
                </a:solidFill>
                <a:latin typeface="Simonetta"/>
              </a:rPr>
              <a:t>dilihat</a:t>
            </a:r>
            <a:r>
              <a:rPr lang="en-US" sz="2400" dirty="0">
                <a:solidFill>
                  <a:srgbClr val="000000"/>
                </a:solidFill>
                <a:latin typeface="Simonetta"/>
              </a:rPr>
              <a:t> </a:t>
            </a:r>
            <a:r>
              <a:rPr lang="en-US" sz="2400" dirty="0">
                <a:solidFill>
                  <a:srgbClr val="1746A2"/>
                </a:solidFill>
                <a:latin typeface="Simonetta"/>
                <a:hlinkClick r:id="rId8"/>
              </a:rPr>
              <a:t>di </a:t>
            </a:r>
            <a:r>
              <a:rPr lang="en-US" sz="2400" dirty="0" err="1">
                <a:solidFill>
                  <a:srgbClr val="1746A2"/>
                </a:solidFill>
                <a:latin typeface="Simonetta"/>
                <a:hlinkClick r:id="rId8"/>
              </a:rPr>
              <a:t>sini</a:t>
            </a:r>
            <a:endParaRPr lang="en-US" sz="2400" dirty="0">
              <a:solidFill>
                <a:srgbClr val="1746A2"/>
              </a:solidFill>
              <a:latin typeface="Simonetta"/>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41" t="-6112" r="-260" b="-5555"/>
            </a:stretch>
          </a:blipFill>
        </p:spPr>
      </p:sp>
      <p:sp>
        <p:nvSpPr>
          <p:cNvPr id="3" name="Freeform 3"/>
          <p:cNvSpPr/>
          <p:nvPr/>
        </p:nvSpPr>
        <p:spPr>
          <a:xfrm rot="5934328">
            <a:off x="9068746" y="-16411"/>
            <a:ext cx="1495101" cy="1495101"/>
          </a:xfrm>
          <a:custGeom>
            <a:avLst/>
            <a:gdLst/>
            <a:ahLst/>
            <a:cxnLst/>
            <a:rect l="l" t="t" r="r" b="b"/>
            <a:pathLst>
              <a:path w="1495101" h="1495101">
                <a:moveTo>
                  <a:pt x="0" y="0"/>
                </a:moveTo>
                <a:lnTo>
                  <a:pt x="1495102" y="0"/>
                </a:lnTo>
                <a:lnTo>
                  <a:pt x="1495102" y="1495102"/>
                </a:lnTo>
                <a:lnTo>
                  <a:pt x="0" y="149510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4" name="Group 4"/>
          <p:cNvGrpSpPr/>
          <p:nvPr/>
        </p:nvGrpSpPr>
        <p:grpSpPr>
          <a:xfrm rot="-10800000">
            <a:off x="8497405" y="-1171951"/>
            <a:ext cx="1903091" cy="1903091"/>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746A2"/>
            </a:solidFill>
          </p:spPr>
        </p:sp>
        <p:sp>
          <p:nvSpPr>
            <p:cNvPr id="6" name="TextBox 6"/>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7" name="Group 7"/>
          <p:cNvGrpSpPr/>
          <p:nvPr/>
        </p:nvGrpSpPr>
        <p:grpSpPr>
          <a:xfrm rot="-5400000">
            <a:off x="-1033436" y="8662225"/>
            <a:ext cx="2699651" cy="2699651"/>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746A2"/>
            </a:solidFill>
          </p:spPr>
        </p:sp>
        <p:sp>
          <p:nvSpPr>
            <p:cNvPr id="9" name="TextBox 9"/>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0" name="Freeform 10"/>
          <p:cNvSpPr/>
          <p:nvPr/>
        </p:nvSpPr>
        <p:spPr>
          <a:xfrm rot="-5400000">
            <a:off x="-3170891" y="3414408"/>
            <a:ext cx="5727077" cy="5727077"/>
          </a:xfrm>
          <a:custGeom>
            <a:avLst/>
            <a:gdLst/>
            <a:ahLst/>
            <a:cxnLst/>
            <a:rect l="l" t="t" r="r" b="b"/>
            <a:pathLst>
              <a:path w="5727077" h="5727077">
                <a:moveTo>
                  <a:pt x="0" y="0"/>
                </a:moveTo>
                <a:lnTo>
                  <a:pt x="5727077" y="0"/>
                </a:lnTo>
                <a:lnTo>
                  <a:pt x="5727077" y="5727076"/>
                </a:lnTo>
                <a:lnTo>
                  <a:pt x="0" y="5727076"/>
                </a:lnTo>
                <a:lnTo>
                  <a:pt x="0" y="0"/>
                </a:lnTo>
                <a:close/>
              </a:path>
            </a:pathLst>
          </a:custGeom>
          <a:blipFill>
            <a:blip r:embed="rId5">
              <a:alphaModFix amt="9999"/>
              <a:extLst>
                <a:ext uri="{96DAC541-7B7A-43D3-8B79-37D633B846F1}">
                  <asvg:svgBlip xmlns:asvg="http://schemas.microsoft.com/office/drawing/2016/SVG/main" r:embed="rId6"/>
                </a:ext>
              </a:extLst>
            </a:blip>
            <a:stretch>
              <a:fillRect/>
            </a:stretch>
          </a:blipFill>
        </p:spPr>
      </p:sp>
      <p:grpSp>
        <p:nvGrpSpPr>
          <p:cNvPr id="11" name="Group 11"/>
          <p:cNvGrpSpPr/>
          <p:nvPr/>
        </p:nvGrpSpPr>
        <p:grpSpPr>
          <a:xfrm>
            <a:off x="8962034" y="1020108"/>
            <a:ext cx="8502743" cy="8274003"/>
            <a:chOff x="0" y="0"/>
            <a:chExt cx="2239406" cy="2179161"/>
          </a:xfrm>
        </p:grpSpPr>
        <p:sp>
          <p:nvSpPr>
            <p:cNvPr id="12" name="Freeform 12"/>
            <p:cNvSpPr/>
            <p:nvPr/>
          </p:nvSpPr>
          <p:spPr>
            <a:xfrm>
              <a:off x="0" y="0"/>
              <a:ext cx="2239406" cy="2179161"/>
            </a:xfrm>
            <a:custGeom>
              <a:avLst/>
              <a:gdLst/>
              <a:ahLst/>
              <a:cxnLst/>
              <a:rect l="l" t="t" r="r" b="b"/>
              <a:pathLst>
                <a:path w="2239406" h="2179161">
                  <a:moveTo>
                    <a:pt x="0" y="0"/>
                  </a:moveTo>
                  <a:lnTo>
                    <a:pt x="2239406" y="0"/>
                  </a:lnTo>
                  <a:lnTo>
                    <a:pt x="2239406" y="2179161"/>
                  </a:lnTo>
                  <a:lnTo>
                    <a:pt x="0" y="2179161"/>
                  </a:lnTo>
                  <a:close/>
                </a:path>
              </a:pathLst>
            </a:custGeom>
            <a:solidFill>
              <a:srgbClr val="000000">
                <a:alpha val="0"/>
              </a:srgbClr>
            </a:solidFill>
          </p:spPr>
        </p:sp>
        <p:sp>
          <p:nvSpPr>
            <p:cNvPr id="13" name="TextBox 13"/>
            <p:cNvSpPr txBox="1"/>
            <p:nvPr/>
          </p:nvSpPr>
          <p:spPr>
            <a:xfrm>
              <a:off x="0" y="-38100"/>
              <a:ext cx="2239406" cy="2217261"/>
            </a:xfrm>
            <a:prstGeom prst="rect">
              <a:avLst/>
            </a:prstGeom>
          </p:spPr>
          <p:txBody>
            <a:bodyPr lIns="50800" tIns="50800" rIns="50800" bIns="50800" rtlCol="0" anchor="ctr"/>
            <a:lstStyle/>
            <a:p>
              <a:pPr algn="ctr">
                <a:lnSpc>
                  <a:spcPts val="2659"/>
                </a:lnSpc>
              </a:pPr>
              <a:endParaRPr/>
            </a:p>
          </p:txBody>
        </p:sp>
      </p:grpSp>
      <p:sp>
        <p:nvSpPr>
          <p:cNvPr id="14" name="Freeform 14"/>
          <p:cNvSpPr/>
          <p:nvPr/>
        </p:nvSpPr>
        <p:spPr>
          <a:xfrm>
            <a:off x="9106591" y="1671666"/>
            <a:ext cx="8213628" cy="7117393"/>
          </a:xfrm>
          <a:custGeom>
            <a:avLst/>
            <a:gdLst/>
            <a:ahLst/>
            <a:cxnLst/>
            <a:rect l="l" t="t" r="r" b="b"/>
            <a:pathLst>
              <a:path w="8213628" h="7117393">
                <a:moveTo>
                  <a:pt x="0" y="0"/>
                </a:moveTo>
                <a:lnTo>
                  <a:pt x="8213628" y="0"/>
                </a:lnTo>
                <a:lnTo>
                  <a:pt x="8213628" y="7117393"/>
                </a:lnTo>
                <a:lnTo>
                  <a:pt x="0" y="7117393"/>
                </a:lnTo>
                <a:lnTo>
                  <a:pt x="0" y="0"/>
                </a:lnTo>
                <a:close/>
              </a:path>
            </a:pathLst>
          </a:custGeom>
          <a:blipFill>
            <a:blip r:embed="rId7"/>
            <a:stretch>
              <a:fillRect l="-1688" r="-1688"/>
            </a:stretch>
          </a:blipFill>
        </p:spPr>
      </p:sp>
      <p:sp>
        <p:nvSpPr>
          <p:cNvPr id="15" name="TextBox 15"/>
          <p:cNvSpPr txBox="1"/>
          <p:nvPr/>
        </p:nvSpPr>
        <p:spPr>
          <a:xfrm>
            <a:off x="1028700" y="1862166"/>
            <a:ext cx="7092223" cy="6834396"/>
          </a:xfrm>
          <a:prstGeom prst="rect">
            <a:avLst/>
          </a:prstGeom>
        </p:spPr>
        <p:txBody>
          <a:bodyPr lIns="0" tIns="0" rIns="0" bIns="0" rtlCol="0" anchor="t">
            <a:spAutoFit/>
          </a:bodyPr>
          <a:lstStyle/>
          <a:p>
            <a:pPr algn="just">
              <a:lnSpc>
                <a:spcPts val="5459"/>
              </a:lnSpc>
            </a:pPr>
            <a:r>
              <a:rPr lang="en-US" sz="3899">
                <a:solidFill>
                  <a:srgbClr val="000000"/>
                </a:solidFill>
                <a:latin typeface="Simonetta"/>
              </a:rPr>
              <a:t>Hal ini berbanding terbalik dengan jumlah customer yang melakukan repeat order pada setiap tahunnya. Terlihat bahwa kebanyakan dari pelanggan</a:t>
            </a:r>
            <a:r>
              <a:rPr lang="en-US" sz="3899">
                <a:solidFill>
                  <a:srgbClr val="1746A2"/>
                </a:solidFill>
                <a:latin typeface="Simonetta"/>
              </a:rPr>
              <a:t> hanya melakukan order satu kali</a:t>
            </a:r>
            <a:r>
              <a:rPr lang="en-US" sz="3899">
                <a:solidFill>
                  <a:srgbClr val="000000"/>
                </a:solidFill>
                <a:latin typeface="Simonetta"/>
              </a:rPr>
              <a:t> sepanjang tahun. Selain itu, terdapat sedikit </a:t>
            </a:r>
            <a:r>
              <a:rPr lang="en-US" sz="3899">
                <a:solidFill>
                  <a:srgbClr val="1746A2"/>
                </a:solidFill>
                <a:latin typeface="Simonetta Bold"/>
              </a:rPr>
              <a:t>penurunan repeat order</a:t>
            </a:r>
            <a:r>
              <a:rPr lang="en-US" sz="3899">
                <a:solidFill>
                  <a:srgbClr val="000000"/>
                </a:solidFill>
                <a:latin typeface="Simonetta"/>
              </a:rPr>
              <a:t> dari tahun 2017 ke 2018.</a:t>
            </a:r>
          </a:p>
          <a:p>
            <a:pPr algn="just">
              <a:lnSpc>
                <a:spcPts val="5459"/>
              </a:lnSpc>
            </a:pPr>
            <a:endParaRPr lang="en-US" sz="3899">
              <a:solidFill>
                <a:srgbClr val="000000"/>
              </a:solidFill>
              <a:latin typeface="Simonetta"/>
            </a:endParaRPr>
          </a:p>
        </p:txBody>
      </p:sp>
      <p:sp>
        <p:nvSpPr>
          <p:cNvPr id="16" name="TextBox 16"/>
          <p:cNvSpPr txBox="1"/>
          <p:nvPr/>
        </p:nvSpPr>
        <p:spPr>
          <a:xfrm>
            <a:off x="12877693" y="9867307"/>
            <a:ext cx="5205815" cy="327586"/>
          </a:xfrm>
          <a:prstGeom prst="rect">
            <a:avLst/>
          </a:prstGeom>
        </p:spPr>
        <p:txBody>
          <a:bodyPr lIns="0" tIns="0" rIns="0" bIns="0" rtlCol="0" anchor="t">
            <a:spAutoFit/>
          </a:bodyPr>
          <a:lstStyle/>
          <a:p>
            <a:pPr marL="0" lvl="0" indent="0" algn="ctr">
              <a:lnSpc>
                <a:spcPts val="2400"/>
              </a:lnSpc>
            </a:pPr>
            <a:r>
              <a:rPr lang="en-US" sz="2400" dirty="0">
                <a:solidFill>
                  <a:srgbClr val="000000"/>
                </a:solidFill>
                <a:latin typeface="Simonetta"/>
              </a:rPr>
              <a:t>Query </a:t>
            </a:r>
            <a:r>
              <a:rPr lang="en-US" sz="2400" dirty="0" err="1">
                <a:solidFill>
                  <a:srgbClr val="000000"/>
                </a:solidFill>
                <a:latin typeface="Simonetta"/>
              </a:rPr>
              <a:t>selengkapnya</a:t>
            </a:r>
            <a:r>
              <a:rPr lang="en-US" sz="2400" dirty="0">
                <a:solidFill>
                  <a:srgbClr val="000000"/>
                </a:solidFill>
                <a:latin typeface="Simonetta"/>
              </a:rPr>
              <a:t> </a:t>
            </a:r>
            <a:r>
              <a:rPr lang="en-US" sz="2400" dirty="0" err="1">
                <a:solidFill>
                  <a:srgbClr val="000000"/>
                </a:solidFill>
                <a:latin typeface="Simonetta"/>
              </a:rPr>
              <a:t>dapat</a:t>
            </a:r>
            <a:r>
              <a:rPr lang="en-US" sz="2400" dirty="0">
                <a:solidFill>
                  <a:srgbClr val="000000"/>
                </a:solidFill>
                <a:latin typeface="Simonetta"/>
              </a:rPr>
              <a:t> </a:t>
            </a:r>
            <a:r>
              <a:rPr lang="en-US" sz="2400" dirty="0" err="1">
                <a:solidFill>
                  <a:srgbClr val="000000"/>
                </a:solidFill>
                <a:latin typeface="Simonetta"/>
              </a:rPr>
              <a:t>dilihat</a:t>
            </a:r>
            <a:r>
              <a:rPr lang="en-US" sz="2400" dirty="0">
                <a:solidFill>
                  <a:srgbClr val="000000"/>
                </a:solidFill>
                <a:latin typeface="Simonetta"/>
              </a:rPr>
              <a:t> </a:t>
            </a:r>
            <a:r>
              <a:rPr lang="en-US" sz="2400" dirty="0">
                <a:solidFill>
                  <a:srgbClr val="1746A2"/>
                </a:solidFill>
                <a:latin typeface="Simonetta"/>
                <a:hlinkClick r:id="rId8"/>
              </a:rPr>
              <a:t>di </a:t>
            </a:r>
            <a:r>
              <a:rPr lang="en-US" sz="2400" dirty="0" err="1">
                <a:solidFill>
                  <a:srgbClr val="1746A2"/>
                </a:solidFill>
                <a:latin typeface="Simonetta"/>
                <a:hlinkClick r:id="rId8"/>
              </a:rPr>
              <a:t>sini</a:t>
            </a:r>
            <a:endParaRPr lang="en-US" sz="2400" dirty="0">
              <a:solidFill>
                <a:srgbClr val="1746A2"/>
              </a:solidFill>
              <a:latin typeface="Simonetta"/>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13297" t="-24977" r="-17167" b="-19983"/>
            </a:stretch>
          </a:blipFill>
        </p:spPr>
      </p:sp>
      <p:grpSp>
        <p:nvGrpSpPr>
          <p:cNvPr id="3" name="Group 3"/>
          <p:cNvGrpSpPr/>
          <p:nvPr/>
        </p:nvGrpSpPr>
        <p:grpSpPr>
          <a:xfrm>
            <a:off x="9826243" y="419788"/>
            <a:ext cx="8939257" cy="1593298"/>
            <a:chOff x="0" y="0"/>
            <a:chExt cx="2354372" cy="419634"/>
          </a:xfrm>
        </p:grpSpPr>
        <p:sp>
          <p:nvSpPr>
            <p:cNvPr id="4" name="Freeform 4"/>
            <p:cNvSpPr/>
            <p:nvPr/>
          </p:nvSpPr>
          <p:spPr>
            <a:xfrm>
              <a:off x="0" y="0"/>
              <a:ext cx="2354372" cy="419634"/>
            </a:xfrm>
            <a:custGeom>
              <a:avLst/>
              <a:gdLst/>
              <a:ahLst/>
              <a:cxnLst/>
              <a:rect l="l" t="t" r="r" b="b"/>
              <a:pathLst>
                <a:path w="2354372" h="419634">
                  <a:moveTo>
                    <a:pt x="44169" y="0"/>
                  </a:moveTo>
                  <a:lnTo>
                    <a:pt x="2310203" y="0"/>
                  </a:lnTo>
                  <a:cubicBezTo>
                    <a:pt x="2334597" y="0"/>
                    <a:pt x="2354372" y="19775"/>
                    <a:pt x="2354372" y="44169"/>
                  </a:cubicBezTo>
                  <a:lnTo>
                    <a:pt x="2354372" y="375465"/>
                  </a:lnTo>
                  <a:cubicBezTo>
                    <a:pt x="2354372" y="399859"/>
                    <a:pt x="2334597" y="419634"/>
                    <a:pt x="2310203" y="419634"/>
                  </a:cubicBezTo>
                  <a:lnTo>
                    <a:pt x="44169" y="419634"/>
                  </a:lnTo>
                  <a:cubicBezTo>
                    <a:pt x="19775" y="419634"/>
                    <a:pt x="0" y="399859"/>
                    <a:pt x="0" y="375465"/>
                  </a:cubicBezTo>
                  <a:lnTo>
                    <a:pt x="0" y="44169"/>
                  </a:lnTo>
                  <a:cubicBezTo>
                    <a:pt x="0" y="19775"/>
                    <a:pt x="19775" y="0"/>
                    <a:pt x="44169" y="0"/>
                  </a:cubicBezTo>
                  <a:close/>
                </a:path>
              </a:pathLst>
            </a:custGeom>
            <a:solidFill>
              <a:srgbClr val="0D0F68"/>
            </a:solidFill>
          </p:spPr>
        </p:sp>
        <p:sp>
          <p:nvSpPr>
            <p:cNvPr id="5" name="TextBox 5"/>
            <p:cNvSpPr txBox="1"/>
            <p:nvPr/>
          </p:nvSpPr>
          <p:spPr>
            <a:xfrm>
              <a:off x="0" y="-38100"/>
              <a:ext cx="2354372" cy="457734"/>
            </a:xfrm>
            <a:prstGeom prst="rect">
              <a:avLst/>
            </a:prstGeom>
          </p:spPr>
          <p:txBody>
            <a:bodyPr lIns="50800" tIns="50800" rIns="50800" bIns="50800" rtlCol="0" anchor="ctr"/>
            <a:lstStyle/>
            <a:p>
              <a:pPr algn="ctr">
                <a:lnSpc>
                  <a:spcPts val="2659"/>
                </a:lnSpc>
                <a:spcBef>
                  <a:spcPct val="0"/>
                </a:spcBef>
              </a:pPr>
              <a:endParaRPr/>
            </a:p>
          </p:txBody>
        </p:sp>
      </p:grpSp>
      <p:graphicFrame>
        <p:nvGraphicFramePr>
          <p:cNvPr id="6" name="Table 6"/>
          <p:cNvGraphicFramePr>
            <a:graphicFrameLocks noGrp="1"/>
          </p:cNvGraphicFramePr>
          <p:nvPr/>
        </p:nvGraphicFramePr>
        <p:xfrm>
          <a:off x="1028700" y="2764626"/>
          <a:ext cx="16230599" cy="4333874"/>
        </p:xfrm>
        <a:graphic>
          <a:graphicData uri="http://schemas.openxmlformats.org/drawingml/2006/table">
            <a:tbl>
              <a:tblPr/>
              <a:tblGrid>
                <a:gridCol w="2141734">
                  <a:extLst>
                    <a:ext uri="{9D8B030D-6E8A-4147-A177-3AD203B41FA5}">
                      <a16:colId xmlns:a16="http://schemas.microsoft.com/office/drawing/2014/main" val="20000"/>
                    </a:ext>
                  </a:extLst>
                </a:gridCol>
                <a:gridCol w="2495580">
                  <a:extLst>
                    <a:ext uri="{9D8B030D-6E8A-4147-A177-3AD203B41FA5}">
                      <a16:colId xmlns:a16="http://schemas.microsoft.com/office/drawing/2014/main" val="20001"/>
                    </a:ext>
                  </a:extLst>
                </a:gridCol>
                <a:gridCol w="2318657">
                  <a:extLst>
                    <a:ext uri="{9D8B030D-6E8A-4147-A177-3AD203B41FA5}">
                      <a16:colId xmlns:a16="http://schemas.microsoft.com/office/drawing/2014/main" val="20002"/>
                    </a:ext>
                  </a:extLst>
                </a:gridCol>
                <a:gridCol w="2318657">
                  <a:extLst>
                    <a:ext uri="{9D8B030D-6E8A-4147-A177-3AD203B41FA5}">
                      <a16:colId xmlns:a16="http://schemas.microsoft.com/office/drawing/2014/main" val="20003"/>
                    </a:ext>
                  </a:extLst>
                </a:gridCol>
                <a:gridCol w="2318657">
                  <a:extLst>
                    <a:ext uri="{9D8B030D-6E8A-4147-A177-3AD203B41FA5}">
                      <a16:colId xmlns:a16="http://schemas.microsoft.com/office/drawing/2014/main" val="20004"/>
                    </a:ext>
                  </a:extLst>
                </a:gridCol>
                <a:gridCol w="2318657">
                  <a:extLst>
                    <a:ext uri="{9D8B030D-6E8A-4147-A177-3AD203B41FA5}">
                      <a16:colId xmlns:a16="http://schemas.microsoft.com/office/drawing/2014/main" val="20005"/>
                    </a:ext>
                  </a:extLst>
                </a:gridCol>
                <a:gridCol w="2318657">
                  <a:extLst>
                    <a:ext uri="{9D8B030D-6E8A-4147-A177-3AD203B41FA5}">
                      <a16:colId xmlns:a16="http://schemas.microsoft.com/office/drawing/2014/main" val="20006"/>
                    </a:ext>
                  </a:extLst>
                </a:gridCol>
              </a:tblGrid>
              <a:tr h="1249232">
                <a:tc>
                  <a:txBody>
                    <a:bodyPr/>
                    <a:lstStyle/>
                    <a:p>
                      <a:pPr algn="ctr">
                        <a:lnSpc>
                          <a:spcPts val="3219"/>
                        </a:lnSpc>
                        <a:defRPr/>
                      </a:pPr>
                      <a:r>
                        <a:rPr lang="en-US" sz="2299">
                          <a:solidFill>
                            <a:srgbClr val="FFFFFF"/>
                          </a:solidFill>
                          <a:latin typeface="Simonetta Bold"/>
                        </a:rPr>
                        <a:t>Year</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0058AA"/>
                    </a:solidFill>
                  </a:tcPr>
                </a:tc>
                <a:tc>
                  <a:txBody>
                    <a:bodyPr/>
                    <a:lstStyle/>
                    <a:p>
                      <a:pPr algn="ctr">
                        <a:lnSpc>
                          <a:spcPts val="3219"/>
                        </a:lnSpc>
                        <a:defRPr/>
                      </a:pPr>
                      <a:r>
                        <a:rPr lang="en-US" sz="2299">
                          <a:solidFill>
                            <a:srgbClr val="FFFFFF"/>
                          </a:solidFill>
                          <a:latin typeface="Simonetta Bold"/>
                        </a:rPr>
                        <a:t>Revenue</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0058AA"/>
                    </a:solidFill>
                  </a:tcPr>
                </a:tc>
                <a:tc>
                  <a:txBody>
                    <a:bodyPr/>
                    <a:lstStyle/>
                    <a:p>
                      <a:pPr algn="ctr">
                        <a:lnSpc>
                          <a:spcPts val="3219"/>
                        </a:lnSpc>
                        <a:defRPr/>
                      </a:pPr>
                      <a:r>
                        <a:rPr lang="en-US" sz="2299">
                          <a:solidFill>
                            <a:srgbClr val="FFFFFF"/>
                          </a:solidFill>
                          <a:latin typeface="Simonetta Bold"/>
                        </a:rPr>
                        <a:t>Top Product</a:t>
                      </a:r>
                      <a:endParaRPr lang="en-US" sz="1100"/>
                    </a:p>
                    <a:p>
                      <a:pPr algn="ctr">
                        <a:lnSpc>
                          <a:spcPts val="3219"/>
                        </a:lnSpc>
                      </a:pPr>
                      <a:r>
                        <a:rPr lang="en-US" sz="2299">
                          <a:solidFill>
                            <a:srgbClr val="FFFFFF"/>
                          </a:solidFill>
                          <a:latin typeface="Simonetta Bold"/>
                        </a:rPr>
                        <a:t>Category</a:t>
                      </a:r>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0058AA"/>
                    </a:solidFill>
                  </a:tcPr>
                </a:tc>
                <a:tc>
                  <a:txBody>
                    <a:bodyPr/>
                    <a:lstStyle/>
                    <a:p>
                      <a:pPr algn="ctr">
                        <a:lnSpc>
                          <a:spcPts val="3219"/>
                        </a:lnSpc>
                        <a:defRPr/>
                      </a:pPr>
                      <a:r>
                        <a:rPr lang="en-US" sz="2299">
                          <a:solidFill>
                            <a:srgbClr val="FFFFFF"/>
                          </a:solidFill>
                          <a:latin typeface="Simonetta Bold"/>
                        </a:rPr>
                        <a:t>Revenue Top Product</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0058AA"/>
                    </a:solidFill>
                  </a:tcPr>
                </a:tc>
                <a:tc>
                  <a:txBody>
                    <a:bodyPr/>
                    <a:lstStyle/>
                    <a:p>
                      <a:pPr algn="ctr">
                        <a:lnSpc>
                          <a:spcPts val="3219"/>
                        </a:lnSpc>
                        <a:defRPr/>
                      </a:pPr>
                      <a:r>
                        <a:rPr lang="en-US" sz="2299">
                          <a:solidFill>
                            <a:srgbClr val="FFFFFF"/>
                          </a:solidFill>
                          <a:latin typeface="Simonetta Bold"/>
                        </a:rPr>
                        <a:t>Total Cancel</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0058AA"/>
                    </a:solidFill>
                  </a:tcPr>
                </a:tc>
                <a:tc>
                  <a:txBody>
                    <a:bodyPr/>
                    <a:lstStyle/>
                    <a:p>
                      <a:pPr algn="ctr">
                        <a:lnSpc>
                          <a:spcPts val="3079"/>
                        </a:lnSpc>
                        <a:defRPr/>
                      </a:pPr>
                      <a:r>
                        <a:rPr lang="en-US" sz="2199">
                          <a:solidFill>
                            <a:srgbClr val="FFFFFF"/>
                          </a:solidFill>
                          <a:latin typeface="Simonetta Bold"/>
                        </a:rPr>
                        <a:t>Most Canceled Product</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0058AA"/>
                    </a:solidFill>
                  </a:tcPr>
                </a:tc>
                <a:tc>
                  <a:txBody>
                    <a:bodyPr/>
                    <a:lstStyle/>
                    <a:p>
                      <a:pPr algn="ctr">
                        <a:lnSpc>
                          <a:spcPts val="3219"/>
                        </a:lnSpc>
                        <a:defRPr/>
                      </a:pPr>
                      <a:r>
                        <a:rPr lang="en-US" sz="2299">
                          <a:solidFill>
                            <a:srgbClr val="FFFFFF"/>
                          </a:solidFill>
                          <a:latin typeface="Simonetta Bold"/>
                        </a:rPr>
                        <a:t>Total Cancel</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0058AA"/>
                    </a:solidFill>
                  </a:tcPr>
                </a:tc>
                <a:extLst>
                  <a:ext uri="{0D108BD9-81ED-4DB2-BD59-A6C34878D82A}">
                    <a16:rowId xmlns:a16="http://schemas.microsoft.com/office/drawing/2014/main" val="10000"/>
                  </a:ext>
                </a:extLst>
              </a:tr>
              <a:tr h="1028214">
                <a:tc>
                  <a:txBody>
                    <a:bodyPr/>
                    <a:lstStyle/>
                    <a:p>
                      <a:pPr algn="ctr">
                        <a:lnSpc>
                          <a:spcPts val="3219"/>
                        </a:lnSpc>
                        <a:defRPr/>
                      </a:pPr>
                      <a:r>
                        <a:rPr lang="en-US" sz="2299">
                          <a:solidFill>
                            <a:srgbClr val="000000"/>
                          </a:solidFill>
                          <a:latin typeface="Simonetta"/>
                        </a:rPr>
                        <a:t>2016</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tcPr>
                </a:tc>
                <a:tc>
                  <a:txBody>
                    <a:bodyPr/>
                    <a:lstStyle/>
                    <a:p>
                      <a:pPr algn="ctr">
                        <a:lnSpc>
                          <a:spcPts val="3219"/>
                        </a:lnSpc>
                        <a:defRPr/>
                      </a:pPr>
                      <a:r>
                        <a:rPr lang="en-US" sz="2299">
                          <a:solidFill>
                            <a:srgbClr val="000000"/>
                          </a:solidFill>
                          <a:latin typeface="Simonetta"/>
                        </a:rPr>
                        <a:t>$ 46.653,74</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tcPr>
                </a:tc>
                <a:tc>
                  <a:txBody>
                    <a:bodyPr/>
                    <a:lstStyle/>
                    <a:p>
                      <a:pPr algn="ctr">
                        <a:lnSpc>
                          <a:spcPts val="2939"/>
                        </a:lnSpc>
                        <a:defRPr/>
                      </a:pPr>
                      <a:r>
                        <a:rPr lang="en-US" sz="2099">
                          <a:solidFill>
                            <a:srgbClr val="000000"/>
                          </a:solidFill>
                          <a:latin typeface="Simonetta"/>
                        </a:rPr>
                        <a:t>Furniture_decor</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tcPr>
                </a:tc>
                <a:tc>
                  <a:txBody>
                    <a:bodyPr/>
                    <a:lstStyle/>
                    <a:p>
                      <a:pPr algn="ctr">
                        <a:lnSpc>
                          <a:spcPts val="3219"/>
                        </a:lnSpc>
                        <a:defRPr/>
                      </a:pPr>
                      <a:r>
                        <a:rPr lang="en-US" sz="2299">
                          <a:solidFill>
                            <a:srgbClr val="000000"/>
                          </a:solidFill>
                          <a:latin typeface="Simonetta"/>
                        </a:rPr>
                        <a:t>$ 7.188,51</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tcPr>
                </a:tc>
                <a:tc>
                  <a:txBody>
                    <a:bodyPr/>
                    <a:lstStyle/>
                    <a:p>
                      <a:pPr algn="ctr">
                        <a:lnSpc>
                          <a:spcPts val="3219"/>
                        </a:lnSpc>
                        <a:defRPr/>
                      </a:pPr>
                      <a:r>
                        <a:rPr lang="en-US" sz="2299">
                          <a:solidFill>
                            <a:srgbClr val="000000"/>
                          </a:solidFill>
                          <a:latin typeface="Simonetta"/>
                        </a:rPr>
                        <a:t>26</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tcPr>
                </a:tc>
                <a:tc>
                  <a:txBody>
                    <a:bodyPr/>
                    <a:lstStyle/>
                    <a:p>
                      <a:pPr algn="ctr">
                        <a:lnSpc>
                          <a:spcPts val="3219"/>
                        </a:lnSpc>
                        <a:defRPr/>
                      </a:pPr>
                      <a:r>
                        <a:rPr lang="en-US" sz="2299">
                          <a:solidFill>
                            <a:srgbClr val="000000"/>
                          </a:solidFill>
                          <a:latin typeface="Simonetta"/>
                        </a:rPr>
                        <a:t>Toys</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tcPr>
                </a:tc>
                <a:tc>
                  <a:txBody>
                    <a:bodyPr/>
                    <a:lstStyle/>
                    <a:p>
                      <a:pPr algn="ctr">
                        <a:lnSpc>
                          <a:spcPts val="3219"/>
                        </a:lnSpc>
                        <a:defRPr/>
                      </a:pPr>
                      <a:r>
                        <a:rPr lang="en-US" sz="2299">
                          <a:solidFill>
                            <a:srgbClr val="000000"/>
                          </a:solidFill>
                          <a:latin typeface="Simonetta"/>
                        </a:rPr>
                        <a:t>3</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tcPr>
                </a:tc>
                <a:extLst>
                  <a:ext uri="{0D108BD9-81ED-4DB2-BD59-A6C34878D82A}">
                    <a16:rowId xmlns:a16="http://schemas.microsoft.com/office/drawing/2014/main" val="10001"/>
                  </a:ext>
                </a:extLst>
              </a:tr>
              <a:tr h="1028214">
                <a:tc>
                  <a:txBody>
                    <a:bodyPr/>
                    <a:lstStyle/>
                    <a:p>
                      <a:pPr algn="ctr">
                        <a:lnSpc>
                          <a:spcPts val="3219"/>
                        </a:lnSpc>
                        <a:defRPr/>
                      </a:pPr>
                      <a:r>
                        <a:rPr lang="en-US" sz="2299">
                          <a:solidFill>
                            <a:srgbClr val="000000"/>
                          </a:solidFill>
                          <a:latin typeface="Simonetta"/>
                        </a:rPr>
                        <a:t>2017</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tcPr>
                </a:tc>
                <a:tc>
                  <a:txBody>
                    <a:bodyPr/>
                    <a:lstStyle/>
                    <a:p>
                      <a:pPr algn="ctr">
                        <a:lnSpc>
                          <a:spcPts val="3219"/>
                        </a:lnSpc>
                        <a:defRPr/>
                      </a:pPr>
                      <a:r>
                        <a:rPr lang="en-US" sz="2299">
                          <a:solidFill>
                            <a:srgbClr val="000000"/>
                          </a:solidFill>
                          <a:latin typeface="Simonetta"/>
                        </a:rPr>
                        <a:t>$ 6.784.153,84</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tcPr>
                </a:tc>
                <a:tc>
                  <a:txBody>
                    <a:bodyPr/>
                    <a:lstStyle/>
                    <a:p>
                      <a:pPr algn="ctr">
                        <a:lnSpc>
                          <a:spcPts val="2939"/>
                        </a:lnSpc>
                        <a:defRPr/>
                      </a:pPr>
                      <a:r>
                        <a:rPr lang="en-US" sz="2099">
                          <a:solidFill>
                            <a:srgbClr val="000000"/>
                          </a:solidFill>
                          <a:latin typeface="Simonetta"/>
                        </a:rPr>
                        <a:t>Bed_bath_table</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tcPr>
                </a:tc>
                <a:tc>
                  <a:txBody>
                    <a:bodyPr/>
                    <a:lstStyle/>
                    <a:p>
                      <a:pPr algn="ctr">
                        <a:lnSpc>
                          <a:spcPts val="3219"/>
                        </a:lnSpc>
                        <a:defRPr/>
                      </a:pPr>
                      <a:r>
                        <a:rPr lang="en-US" sz="2299">
                          <a:solidFill>
                            <a:srgbClr val="000000"/>
                          </a:solidFill>
                          <a:latin typeface="Simonetta"/>
                        </a:rPr>
                        <a:t>$ 590.280,44</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tcPr>
                </a:tc>
                <a:tc>
                  <a:txBody>
                    <a:bodyPr/>
                    <a:lstStyle/>
                    <a:p>
                      <a:pPr algn="ctr">
                        <a:lnSpc>
                          <a:spcPts val="3219"/>
                        </a:lnSpc>
                        <a:defRPr/>
                      </a:pPr>
                      <a:r>
                        <a:rPr lang="en-US" sz="2299">
                          <a:solidFill>
                            <a:srgbClr val="000000"/>
                          </a:solidFill>
                          <a:latin typeface="Simonetta"/>
                        </a:rPr>
                        <a:t>265</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tcPr>
                </a:tc>
                <a:tc>
                  <a:txBody>
                    <a:bodyPr/>
                    <a:lstStyle/>
                    <a:p>
                      <a:pPr algn="ctr">
                        <a:lnSpc>
                          <a:spcPts val="3219"/>
                        </a:lnSpc>
                        <a:defRPr/>
                      </a:pPr>
                      <a:r>
                        <a:rPr lang="en-US" sz="2299">
                          <a:solidFill>
                            <a:srgbClr val="000000"/>
                          </a:solidFill>
                          <a:latin typeface="Simonetta"/>
                        </a:rPr>
                        <a:t>Sport_leisure</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tcPr>
                </a:tc>
                <a:tc>
                  <a:txBody>
                    <a:bodyPr/>
                    <a:lstStyle/>
                    <a:p>
                      <a:pPr algn="ctr">
                        <a:lnSpc>
                          <a:spcPts val="3219"/>
                        </a:lnSpc>
                        <a:defRPr/>
                      </a:pPr>
                      <a:r>
                        <a:rPr lang="en-US" sz="2299">
                          <a:solidFill>
                            <a:srgbClr val="000000"/>
                          </a:solidFill>
                          <a:latin typeface="Simonetta"/>
                        </a:rPr>
                        <a:t>25</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tcPr>
                </a:tc>
                <a:extLst>
                  <a:ext uri="{0D108BD9-81ED-4DB2-BD59-A6C34878D82A}">
                    <a16:rowId xmlns:a16="http://schemas.microsoft.com/office/drawing/2014/main" val="10002"/>
                  </a:ext>
                </a:extLst>
              </a:tr>
              <a:tr h="1028214">
                <a:tc>
                  <a:txBody>
                    <a:bodyPr/>
                    <a:lstStyle/>
                    <a:p>
                      <a:pPr algn="ctr">
                        <a:lnSpc>
                          <a:spcPts val="3219"/>
                        </a:lnSpc>
                        <a:defRPr/>
                      </a:pPr>
                      <a:r>
                        <a:rPr lang="en-US" sz="2299">
                          <a:solidFill>
                            <a:srgbClr val="000000"/>
                          </a:solidFill>
                          <a:latin typeface="Simonetta"/>
                        </a:rPr>
                        <a:t>2018</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tcPr>
                </a:tc>
                <a:tc>
                  <a:txBody>
                    <a:bodyPr/>
                    <a:lstStyle/>
                    <a:p>
                      <a:pPr algn="ctr">
                        <a:lnSpc>
                          <a:spcPts val="3219"/>
                        </a:lnSpc>
                        <a:defRPr/>
                      </a:pPr>
                      <a:r>
                        <a:rPr lang="en-US" sz="2299">
                          <a:solidFill>
                            <a:srgbClr val="000000"/>
                          </a:solidFill>
                          <a:latin typeface="Simonetta"/>
                        </a:rPr>
                        <a:t>$ 8.588.643,31</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tcPr>
                </a:tc>
                <a:tc>
                  <a:txBody>
                    <a:bodyPr/>
                    <a:lstStyle/>
                    <a:p>
                      <a:pPr algn="ctr">
                        <a:lnSpc>
                          <a:spcPts val="2939"/>
                        </a:lnSpc>
                        <a:defRPr/>
                      </a:pPr>
                      <a:r>
                        <a:rPr lang="en-US" sz="2099">
                          <a:solidFill>
                            <a:srgbClr val="000000"/>
                          </a:solidFill>
                          <a:latin typeface="Simonetta"/>
                        </a:rPr>
                        <a:t>Health_beauty</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tcPr>
                </a:tc>
                <a:tc>
                  <a:txBody>
                    <a:bodyPr/>
                    <a:lstStyle/>
                    <a:p>
                      <a:pPr algn="ctr">
                        <a:lnSpc>
                          <a:spcPts val="3219"/>
                        </a:lnSpc>
                        <a:defRPr/>
                      </a:pPr>
                      <a:r>
                        <a:rPr lang="en-US" sz="2299">
                          <a:solidFill>
                            <a:srgbClr val="000000"/>
                          </a:solidFill>
                          <a:latin typeface="Simonetta"/>
                        </a:rPr>
                        <a:t>$ 885.191,12</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tcPr>
                </a:tc>
                <a:tc>
                  <a:txBody>
                    <a:bodyPr/>
                    <a:lstStyle/>
                    <a:p>
                      <a:pPr algn="ctr">
                        <a:lnSpc>
                          <a:spcPts val="3219"/>
                        </a:lnSpc>
                        <a:defRPr/>
                      </a:pPr>
                      <a:r>
                        <a:rPr lang="en-US" sz="2299">
                          <a:solidFill>
                            <a:srgbClr val="000000"/>
                          </a:solidFill>
                          <a:latin typeface="Simonetta"/>
                        </a:rPr>
                        <a:t>334</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tcPr>
                </a:tc>
                <a:tc>
                  <a:txBody>
                    <a:bodyPr/>
                    <a:lstStyle/>
                    <a:p>
                      <a:pPr algn="ctr">
                        <a:lnSpc>
                          <a:spcPts val="3219"/>
                        </a:lnSpc>
                        <a:defRPr/>
                      </a:pPr>
                      <a:r>
                        <a:rPr lang="en-US" sz="2299">
                          <a:solidFill>
                            <a:srgbClr val="000000"/>
                          </a:solidFill>
                          <a:latin typeface="Simonetta"/>
                        </a:rPr>
                        <a:t>Health_beauty</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tcPr>
                </a:tc>
                <a:tc>
                  <a:txBody>
                    <a:bodyPr/>
                    <a:lstStyle/>
                    <a:p>
                      <a:pPr algn="ctr">
                        <a:lnSpc>
                          <a:spcPts val="3219"/>
                        </a:lnSpc>
                        <a:defRPr/>
                      </a:pPr>
                      <a:r>
                        <a:rPr lang="en-US" sz="2299">
                          <a:solidFill>
                            <a:srgbClr val="000000"/>
                          </a:solidFill>
                          <a:latin typeface="Simonetta"/>
                        </a:rPr>
                        <a:t>27</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7" name="TextBox 7"/>
          <p:cNvSpPr txBox="1"/>
          <p:nvPr/>
        </p:nvSpPr>
        <p:spPr>
          <a:xfrm>
            <a:off x="9826243" y="435488"/>
            <a:ext cx="8461757" cy="2089562"/>
          </a:xfrm>
          <a:prstGeom prst="rect">
            <a:avLst/>
          </a:prstGeom>
        </p:spPr>
        <p:txBody>
          <a:bodyPr lIns="0" tIns="0" rIns="0" bIns="0" rtlCol="0" anchor="t">
            <a:spAutoFit/>
          </a:bodyPr>
          <a:lstStyle/>
          <a:p>
            <a:pPr algn="ctr">
              <a:lnSpc>
                <a:spcPts val="5459"/>
              </a:lnSpc>
            </a:pPr>
            <a:r>
              <a:rPr lang="en-US" sz="4199" spc="109">
                <a:solidFill>
                  <a:srgbClr val="FFFFFF"/>
                </a:solidFill>
                <a:latin typeface="Maharlika"/>
              </a:rPr>
              <a:t>Annual Product Category</a:t>
            </a:r>
          </a:p>
          <a:p>
            <a:pPr algn="ctr">
              <a:lnSpc>
                <a:spcPts val="5459"/>
              </a:lnSpc>
            </a:pPr>
            <a:r>
              <a:rPr lang="en-US" sz="4199" spc="109">
                <a:solidFill>
                  <a:srgbClr val="FFFFFF"/>
                </a:solidFill>
                <a:latin typeface="Maharlika"/>
              </a:rPr>
              <a:t>Quality Analysis</a:t>
            </a:r>
          </a:p>
          <a:p>
            <a:pPr algn="ctr">
              <a:lnSpc>
                <a:spcPts val="5459"/>
              </a:lnSpc>
            </a:pPr>
            <a:endParaRPr lang="en-US" sz="4199" spc="109">
              <a:solidFill>
                <a:srgbClr val="FFFFFF"/>
              </a:solidFill>
              <a:latin typeface="Maharlika"/>
            </a:endParaRPr>
          </a:p>
        </p:txBody>
      </p:sp>
      <p:sp>
        <p:nvSpPr>
          <p:cNvPr id="8" name="TextBox 8"/>
          <p:cNvSpPr txBox="1"/>
          <p:nvPr/>
        </p:nvSpPr>
        <p:spPr>
          <a:xfrm>
            <a:off x="12877693" y="9867307"/>
            <a:ext cx="5205815" cy="327586"/>
          </a:xfrm>
          <a:prstGeom prst="rect">
            <a:avLst/>
          </a:prstGeom>
        </p:spPr>
        <p:txBody>
          <a:bodyPr lIns="0" tIns="0" rIns="0" bIns="0" rtlCol="0" anchor="t">
            <a:spAutoFit/>
          </a:bodyPr>
          <a:lstStyle/>
          <a:p>
            <a:pPr marL="0" lvl="0" indent="0" algn="ctr">
              <a:lnSpc>
                <a:spcPts val="2400"/>
              </a:lnSpc>
            </a:pPr>
            <a:r>
              <a:rPr lang="en-US" sz="2400" dirty="0">
                <a:solidFill>
                  <a:srgbClr val="000000"/>
                </a:solidFill>
                <a:latin typeface="Simonetta"/>
              </a:rPr>
              <a:t>Query </a:t>
            </a:r>
            <a:r>
              <a:rPr lang="en-US" sz="2400" dirty="0" err="1">
                <a:solidFill>
                  <a:srgbClr val="000000"/>
                </a:solidFill>
                <a:latin typeface="Simonetta"/>
              </a:rPr>
              <a:t>selengkapnya</a:t>
            </a:r>
            <a:r>
              <a:rPr lang="en-US" sz="2400" dirty="0">
                <a:solidFill>
                  <a:srgbClr val="000000"/>
                </a:solidFill>
                <a:latin typeface="Simonetta"/>
              </a:rPr>
              <a:t> </a:t>
            </a:r>
            <a:r>
              <a:rPr lang="en-US" sz="2400" dirty="0" err="1">
                <a:solidFill>
                  <a:srgbClr val="000000"/>
                </a:solidFill>
                <a:latin typeface="Simonetta"/>
              </a:rPr>
              <a:t>dapat</a:t>
            </a:r>
            <a:r>
              <a:rPr lang="en-US" sz="2400" dirty="0">
                <a:solidFill>
                  <a:srgbClr val="000000"/>
                </a:solidFill>
                <a:latin typeface="Simonetta"/>
              </a:rPr>
              <a:t> </a:t>
            </a:r>
            <a:r>
              <a:rPr lang="en-US" sz="2400" dirty="0" err="1">
                <a:solidFill>
                  <a:srgbClr val="000000"/>
                </a:solidFill>
                <a:latin typeface="Simonetta"/>
              </a:rPr>
              <a:t>dilihat</a:t>
            </a:r>
            <a:r>
              <a:rPr lang="en-US" sz="2400" dirty="0">
                <a:solidFill>
                  <a:srgbClr val="000000"/>
                </a:solidFill>
                <a:latin typeface="Simonetta"/>
              </a:rPr>
              <a:t> </a:t>
            </a:r>
            <a:r>
              <a:rPr lang="en-US" sz="2400" dirty="0">
                <a:solidFill>
                  <a:srgbClr val="1746A2"/>
                </a:solidFill>
                <a:latin typeface="Simonetta"/>
                <a:hlinkClick r:id="rId3"/>
              </a:rPr>
              <a:t>di </a:t>
            </a:r>
            <a:r>
              <a:rPr lang="en-US" sz="2400" dirty="0" err="1">
                <a:solidFill>
                  <a:srgbClr val="1746A2"/>
                </a:solidFill>
                <a:latin typeface="Simonetta"/>
                <a:hlinkClick r:id="rId3"/>
              </a:rPr>
              <a:t>sini</a:t>
            </a:r>
            <a:endParaRPr lang="en-US" sz="2400" dirty="0">
              <a:solidFill>
                <a:srgbClr val="1746A2"/>
              </a:solidFill>
              <a:latin typeface="Simonetta"/>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669" t="-6046" r="-441" b="-6150"/>
            </a:stretch>
          </a:blipFill>
        </p:spPr>
      </p:sp>
      <p:grpSp>
        <p:nvGrpSpPr>
          <p:cNvPr id="3" name="Group 3"/>
          <p:cNvGrpSpPr/>
          <p:nvPr/>
        </p:nvGrpSpPr>
        <p:grpSpPr>
          <a:xfrm>
            <a:off x="8813016" y="-1789130"/>
            <a:ext cx="2948062" cy="2948062"/>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746A2">
                <a:alpha val="54902"/>
              </a:srgbClr>
            </a:solidFill>
          </p:spPr>
        </p:sp>
        <p:sp>
          <p:nvSpPr>
            <p:cNvPr id="5" name="TextBox 5"/>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6" name="Freeform 6"/>
          <p:cNvSpPr/>
          <p:nvPr/>
        </p:nvSpPr>
        <p:spPr>
          <a:xfrm>
            <a:off x="6034001" y="-4501470"/>
            <a:ext cx="5727077" cy="5727077"/>
          </a:xfrm>
          <a:custGeom>
            <a:avLst/>
            <a:gdLst/>
            <a:ahLst/>
            <a:cxnLst/>
            <a:rect l="l" t="t" r="r" b="b"/>
            <a:pathLst>
              <a:path w="5727077" h="5727077">
                <a:moveTo>
                  <a:pt x="0" y="0"/>
                </a:moveTo>
                <a:lnTo>
                  <a:pt x="5727077" y="0"/>
                </a:lnTo>
                <a:lnTo>
                  <a:pt x="5727077" y="5727077"/>
                </a:lnTo>
                <a:lnTo>
                  <a:pt x="0" y="5727077"/>
                </a:lnTo>
                <a:lnTo>
                  <a:pt x="0" y="0"/>
                </a:lnTo>
                <a:close/>
              </a:path>
            </a:pathLst>
          </a:custGeom>
          <a:blipFill>
            <a:blip r:embed="rId3">
              <a:alphaModFix amt="9999"/>
              <a:extLst>
                <a:ext uri="{96DAC541-7B7A-43D3-8B79-37D633B846F1}">
                  <asvg:svgBlip xmlns:asvg="http://schemas.microsoft.com/office/drawing/2016/SVG/main" r:embed="rId4"/>
                </a:ext>
              </a:extLst>
            </a:blip>
            <a:stretch>
              <a:fillRect/>
            </a:stretch>
          </a:blipFill>
        </p:spPr>
      </p:sp>
      <p:grpSp>
        <p:nvGrpSpPr>
          <p:cNvPr id="7" name="Group 7"/>
          <p:cNvGrpSpPr/>
          <p:nvPr/>
        </p:nvGrpSpPr>
        <p:grpSpPr>
          <a:xfrm>
            <a:off x="158196" y="2159370"/>
            <a:ext cx="1012939" cy="6424874"/>
            <a:chOff x="0" y="0"/>
            <a:chExt cx="262091" cy="1662391"/>
          </a:xfrm>
        </p:grpSpPr>
        <p:sp>
          <p:nvSpPr>
            <p:cNvPr id="8" name="Freeform 8"/>
            <p:cNvSpPr/>
            <p:nvPr/>
          </p:nvSpPr>
          <p:spPr>
            <a:xfrm>
              <a:off x="0" y="0"/>
              <a:ext cx="262091" cy="1662392"/>
            </a:xfrm>
            <a:custGeom>
              <a:avLst/>
              <a:gdLst/>
              <a:ahLst/>
              <a:cxnLst/>
              <a:rect l="l" t="t" r="r" b="b"/>
              <a:pathLst>
                <a:path w="262091" h="1662392">
                  <a:moveTo>
                    <a:pt x="0" y="0"/>
                  </a:moveTo>
                  <a:lnTo>
                    <a:pt x="262091" y="0"/>
                  </a:lnTo>
                  <a:lnTo>
                    <a:pt x="262091" y="1662392"/>
                  </a:lnTo>
                  <a:lnTo>
                    <a:pt x="0" y="1662392"/>
                  </a:lnTo>
                  <a:close/>
                </a:path>
              </a:pathLst>
            </a:custGeom>
            <a:solidFill>
              <a:srgbClr val="0F61A5"/>
            </a:solidFill>
          </p:spPr>
        </p:sp>
        <p:sp>
          <p:nvSpPr>
            <p:cNvPr id="9" name="TextBox 9"/>
            <p:cNvSpPr txBox="1"/>
            <p:nvPr/>
          </p:nvSpPr>
          <p:spPr>
            <a:xfrm>
              <a:off x="0" y="-38100"/>
              <a:ext cx="262091" cy="1700491"/>
            </a:xfrm>
            <a:prstGeom prst="rect">
              <a:avLst/>
            </a:prstGeom>
          </p:spPr>
          <p:txBody>
            <a:bodyPr lIns="50800" tIns="50800" rIns="50800" bIns="50800" rtlCol="0" anchor="ctr"/>
            <a:lstStyle/>
            <a:p>
              <a:pPr algn="ctr">
                <a:lnSpc>
                  <a:spcPts val="2659"/>
                </a:lnSpc>
              </a:pPr>
              <a:endParaRPr/>
            </a:p>
          </p:txBody>
        </p:sp>
      </p:grpSp>
      <p:sp>
        <p:nvSpPr>
          <p:cNvPr id="10" name="Freeform 10"/>
          <p:cNvSpPr/>
          <p:nvPr/>
        </p:nvSpPr>
        <p:spPr>
          <a:xfrm>
            <a:off x="1490228" y="6687693"/>
            <a:ext cx="1237727" cy="990181"/>
          </a:xfrm>
          <a:custGeom>
            <a:avLst/>
            <a:gdLst/>
            <a:ahLst/>
            <a:cxnLst/>
            <a:rect l="l" t="t" r="r" b="b"/>
            <a:pathLst>
              <a:path w="1237727" h="990181">
                <a:moveTo>
                  <a:pt x="0" y="0"/>
                </a:moveTo>
                <a:lnTo>
                  <a:pt x="1237727" y="0"/>
                </a:lnTo>
                <a:lnTo>
                  <a:pt x="1237727" y="990182"/>
                </a:lnTo>
                <a:lnTo>
                  <a:pt x="0" y="99018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1" name="Freeform 11"/>
          <p:cNvSpPr/>
          <p:nvPr/>
        </p:nvSpPr>
        <p:spPr>
          <a:xfrm>
            <a:off x="1490228" y="4538514"/>
            <a:ext cx="1174637" cy="976017"/>
          </a:xfrm>
          <a:custGeom>
            <a:avLst/>
            <a:gdLst/>
            <a:ahLst/>
            <a:cxnLst/>
            <a:rect l="l" t="t" r="r" b="b"/>
            <a:pathLst>
              <a:path w="1174637" h="976017">
                <a:moveTo>
                  <a:pt x="0" y="0"/>
                </a:moveTo>
                <a:lnTo>
                  <a:pt x="1174638" y="0"/>
                </a:lnTo>
                <a:lnTo>
                  <a:pt x="1174638" y="976017"/>
                </a:lnTo>
                <a:lnTo>
                  <a:pt x="0" y="97601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2" name="Freeform 12"/>
          <p:cNvSpPr/>
          <p:nvPr/>
        </p:nvSpPr>
        <p:spPr>
          <a:xfrm>
            <a:off x="1490228" y="2306959"/>
            <a:ext cx="1069878" cy="1137160"/>
          </a:xfrm>
          <a:custGeom>
            <a:avLst/>
            <a:gdLst/>
            <a:ahLst/>
            <a:cxnLst/>
            <a:rect l="l" t="t" r="r" b="b"/>
            <a:pathLst>
              <a:path w="1069878" h="1137160">
                <a:moveTo>
                  <a:pt x="0" y="0"/>
                </a:moveTo>
                <a:lnTo>
                  <a:pt x="1069878" y="0"/>
                </a:lnTo>
                <a:lnTo>
                  <a:pt x="1069878" y="1137159"/>
                </a:lnTo>
                <a:lnTo>
                  <a:pt x="0" y="1137159"/>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grpSp>
        <p:nvGrpSpPr>
          <p:cNvPr id="13" name="Group 13"/>
          <p:cNvGrpSpPr/>
          <p:nvPr/>
        </p:nvGrpSpPr>
        <p:grpSpPr>
          <a:xfrm>
            <a:off x="17021435" y="2258733"/>
            <a:ext cx="1012939" cy="6424874"/>
            <a:chOff x="0" y="0"/>
            <a:chExt cx="262091" cy="1662391"/>
          </a:xfrm>
        </p:grpSpPr>
        <p:sp>
          <p:nvSpPr>
            <p:cNvPr id="14" name="Freeform 14"/>
            <p:cNvSpPr/>
            <p:nvPr/>
          </p:nvSpPr>
          <p:spPr>
            <a:xfrm>
              <a:off x="0" y="0"/>
              <a:ext cx="262091" cy="1662392"/>
            </a:xfrm>
            <a:custGeom>
              <a:avLst/>
              <a:gdLst/>
              <a:ahLst/>
              <a:cxnLst/>
              <a:rect l="l" t="t" r="r" b="b"/>
              <a:pathLst>
                <a:path w="262091" h="1662392">
                  <a:moveTo>
                    <a:pt x="0" y="0"/>
                  </a:moveTo>
                  <a:lnTo>
                    <a:pt x="262091" y="0"/>
                  </a:lnTo>
                  <a:lnTo>
                    <a:pt x="262091" y="1662392"/>
                  </a:lnTo>
                  <a:lnTo>
                    <a:pt x="0" y="1662392"/>
                  </a:lnTo>
                  <a:close/>
                </a:path>
              </a:pathLst>
            </a:custGeom>
            <a:solidFill>
              <a:srgbClr val="0F61A5"/>
            </a:solidFill>
          </p:spPr>
        </p:sp>
        <p:sp>
          <p:nvSpPr>
            <p:cNvPr id="15" name="TextBox 15"/>
            <p:cNvSpPr txBox="1"/>
            <p:nvPr/>
          </p:nvSpPr>
          <p:spPr>
            <a:xfrm>
              <a:off x="0" y="-38100"/>
              <a:ext cx="262091" cy="1700491"/>
            </a:xfrm>
            <a:prstGeom prst="rect">
              <a:avLst/>
            </a:prstGeom>
          </p:spPr>
          <p:txBody>
            <a:bodyPr lIns="50800" tIns="50800" rIns="50800" bIns="50800" rtlCol="0" anchor="ctr"/>
            <a:lstStyle/>
            <a:p>
              <a:pPr algn="ctr">
                <a:lnSpc>
                  <a:spcPts val="2659"/>
                </a:lnSpc>
              </a:pPr>
              <a:endParaRPr/>
            </a:p>
          </p:txBody>
        </p:sp>
      </p:grpSp>
      <p:sp>
        <p:nvSpPr>
          <p:cNvPr id="16" name="Freeform 16"/>
          <p:cNvSpPr/>
          <p:nvPr/>
        </p:nvSpPr>
        <p:spPr>
          <a:xfrm>
            <a:off x="15423874" y="7130555"/>
            <a:ext cx="1247987" cy="890751"/>
          </a:xfrm>
          <a:custGeom>
            <a:avLst/>
            <a:gdLst/>
            <a:ahLst/>
            <a:cxnLst/>
            <a:rect l="l" t="t" r="r" b="b"/>
            <a:pathLst>
              <a:path w="1247987" h="890751">
                <a:moveTo>
                  <a:pt x="0" y="0"/>
                </a:moveTo>
                <a:lnTo>
                  <a:pt x="1247987" y="0"/>
                </a:lnTo>
                <a:lnTo>
                  <a:pt x="1247987" y="890751"/>
                </a:lnTo>
                <a:lnTo>
                  <a:pt x="0" y="890751"/>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7" name="Freeform 17"/>
          <p:cNvSpPr/>
          <p:nvPr/>
        </p:nvSpPr>
        <p:spPr>
          <a:xfrm>
            <a:off x="15329346" y="4843814"/>
            <a:ext cx="1342514" cy="792083"/>
          </a:xfrm>
          <a:custGeom>
            <a:avLst/>
            <a:gdLst/>
            <a:ahLst/>
            <a:cxnLst/>
            <a:rect l="l" t="t" r="r" b="b"/>
            <a:pathLst>
              <a:path w="1342514" h="792083">
                <a:moveTo>
                  <a:pt x="0" y="0"/>
                </a:moveTo>
                <a:lnTo>
                  <a:pt x="1342515" y="0"/>
                </a:lnTo>
                <a:lnTo>
                  <a:pt x="1342515" y="792084"/>
                </a:lnTo>
                <a:lnTo>
                  <a:pt x="0" y="792084"/>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18" name="Freeform 18"/>
          <p:cNvSpPr/>
          <p:nvPr/>
        </p:nvSpPr>
        <p:spPr>
          <a:xfrm>
            <a:off x="15476267" y="2348381"/>
            <a:ext cx="1069878" cy="1137160"/>
          </a:xfrm>
          <a:custGeom>
            <a:avLst/>
            <a:gdLst/>
            <a:ahLst/>
            <a:cxnLst/>
            <a:rect l="l" t="t" r="r" b="b"/>
            <a:pathLst>
              <a:path w="1069878" h="1137160">
                <a:moveTo>
                  <a:pt x="0" y="0"/>
                </a:moveTo>
                <a:lnTo>
                  <a:pt x="1069878" y="0"/>
                </a:lnTo>
                <a:lnTo>
                  <a:pt x="1069878" y="1137160"/>
                </a:lnTo>
                <a:lnTo>
                  <a:pt x="0" y="113716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9" name="TextBox 19"/>
          <p:cNvSpPr txBox="1"/>
          <p:nvPr/>
        </p:nvSpPr>
        <p:spPr>
          <a:xfrm>
            <a:off x="5571208" y="4481364"/>
            <a:ext cx="9148315" cy="4686276"/>
          </a:xfrm>
          <a:prstGeom prst="rect">
            <a:avLst/>
          </a:prstGeom>
        </p:spPr>
        <p:txBody>
          <a:bodyPr lIns="0" tIns="0" rIns="0" bIns="0" rtlCol="0" anchor="t">
            <a:spAutoFit/>
          </a:bodyPr>
          <a:lstStyle/>
          <a:p>
            <a:pPr algn="just">
              <a:lnSpc>
                <a:spcPts val="4199"/>
              </a:lnSpc>
            </a:pPr>
            <a:r>
              <a:rPr lang="en-US" sz="2999">
                <a:solidFill>
                  <a:srgbClr val="000000"/>
                </a:solidFill>
                <a:latin typeface="Simonetta"/>
              </a:rPr>
              <a:t>Top product yang memberikan revenue terbanyak pada setiap tahunnya </a:t>
            </a:r>
            <a:r>
              <a:rPr lang="en-US" sz="2999">
                <a:solidFill>
                  <a:srgbClr val="0D0F68"/>
                </a:solidFill>
                <a:latin typeface="Simonetta Bold"/>
              </a:rPr>
              <a:t>mengalami perubahan</a:t>
            </a:r>
            <a:r>
              <a:rPr lang="en-US" sz="2999">
                <a:solidFill>
                  <a:srgbClr val="000000"/>
                </a:solidFill>
                <a:latin typeface="Simonetta"/>
              </a:rPr>
              <a:t>. Revenue pada setiap tahunnya juga </a:t>
            </a:r>
            <a:r>
              <a:rPr lang="en-US" sz="2999">
                <a:solidFill>
                  <a:srgbClr val="0D0F68"/>
                </a:solidFill>
                <a:latin typeface="Simonetta Bold"/>
              </a:rPr>
              <a:t>mengalami peningkatan.</a:t>
            </a:r>
          </a:p>
          <a:p>
            <a:pPr algn="just">
              <a:lnSpc>
                <a:spcPts val="4059"/>
              </a:lnSpc>
            </a:pPr>
            <a:endParaRPr lang="en-US" sz="2999">
              <a:solidFill>
                <a:srgbClr val="0D0F68"/>
              </a:solidFill>
              <a:latin typeface="Simonetta Bold"/>
            </a:endParaRPr>
          </a:p>
          <a:p>
            <a:pPr algn="just">
              <a:lnSpc>
                <a:spcPts val="4199"/>
              </a:lnSpc>
            </a:pPr>
            <a:r>
              <a:rPr lang="en-US" sz="2999">
                <a:solidFill>
                  <a:srgbClr val="000000"/>
                </a:solidFill>
                <a:latin typeface="Simonetta"/>
              </a:rPr>
              <a:t>Pada tahun 2018, Health beauty menjadi  top product namun juga menjadi product yang paling sering di cancel, hal ini bisa disebabkan karena mungkin saja category health beauty menjadi transaki yang dominan pada tahun itu (dibutuhkan analisi lebih lanjut)</a:t>
            </a:r>
          </a:p>
        </p:txBody>
      </p:sp>
      <p:sp>
        <p:nvSpPr>
          <p:cNvPr id="20" name="TextBox 20"/>
          <p:cNvSpPr txBox="1"/>
          <p:nvPr/>
        </p:nvSpPr>
        <p:spPr>
          <a:xfrm>
            <a:off x="128385" y="1024589"/>
            <a:ext cx="7859501" cy="939750"/>
          </a:xfrm>
          <a:prstGeom prst="rect">
            <a:avLst/>
          </a:prstGeom>
        </p:spPr>
        <p:txBody>
          <a:bodyPr lIns="0" tIns="0" rIns="0" bIns="0" rtlCol="0" anchor="t">
            <a:spAutoFit/>
          </a:bodyPr>
          <a:lstStyle/>
          <a:p>
            <a:pPr>
              <a:lnSpc>
                <a:spcPts val="6999"/>
              </a:lnSpc>
            </a:pPr>
            <a:r>
              <a:rPr lang="en-US" sz="6999">
                <a:solidFill>
                  <a:srgbClr val="292929"/>
                </a:solidFill>
                <a:latin typeface="Archivo Black"/>
              </a:rPr>
              <a:t>Top Product</a:t>
            </a:r>
          </a:p>
        </p:txBody>
      </p:sp>
      <p:sp>
        <p:nvSpPr>
          <p:cNvPr id="21" name="TextBox 21"/>
          <p:cNvSpPr txBox="1"/>
          <p:nvPr/>
        </p:nvSpPr>
        <p:spPr>
          <a:xfrm>
            <a:off x="128385" y="221413"/>
            <a:ext cx="4811990" cy="679351"/>
          </a:xfrm>
          <a:prstGeom prst="rect">
            <a:avLst/>
          </a:prstGeom>
        </p:spPr>
        <p:txBody>
          <a:bodyPr lIns="0" tIns="0" rIns="0" bIns="0" rtlCol="0" anchor="t">
            <a:spAutoFit/>
          </a:bodyPr>
          <a:lstStyle/>
          <a:p>
            <a:pPr>
              <a:lnSpc>
                <a:spcPts val="5000"/>
              </a:lnSpc>
            </a:pPr>
            <a:r>
              <a:rPr lang="en-US" sz="5000">
                <a:solidFill>
                  <a:srgbClr val="1746A2"/>
                </a:solidFill>
                <a:latin typeface="Archivo Black"/>
              </a:rPr>
              <a:t>Revenue</a:t>
            </a:r>
          </a:p>
        </p:txBody>
      </p:sp>
      <p:sp>
        <p:nvSpPr>
          <p:cNvPr id="22" name="TextBox 22"/>
          <p:cNvSpPr txBox="1"/>
          <p:nvPr/>
        </p:nvSpPr>
        <p:spPr>
          <a:xfrm>
            <a:off x="12877693" y="9839405"/>
            <a:ext cx="5205815" cy="327586"/>
          </a:xfrm>
          <a:prstGeom prst="rect">
            <a:avLst/>
          </a:prstGeom>
        </p:spPr>
        <p:txBody>
          <a:bodyPr lIns="0" tIns="0" rIns="0" bIns="0" rtlCol="0" anchor="t">
            <a:spAutoFit/>
          </a:bodyPr>
          <a:lstStyle/>
          <a:p>
            <a:pPr marL="0" lvl="0" indent="0" algn="ctr">
              <a:lnSpc>
                <a:spcPts val="2400"/>
              </a:lnSpc>
            </a:pPr>
            <a:r>
              <a:rPr lang="en-US" sz="2400" dirty="0">
                <a:solidFill>
                  <a:srgbClr val="000000"/>
                </a:solidFill>
                <a:latin typeface="Simonetta"/>
              </a:rPr>
              <a:t>Query </a:t>
            </a:r>
            <a:r>
              <a:rPr lang="en-US" sz="2400" dirty="0" err="1">
                <a:solidFill>
                  <a:srgbClr val="000000"/>
                </a:solidFill>
                <a:latin typeface="Simonetta"/>
              </a:rPr>
              <a:t>selengkapnya</a:t>
            </a:r>
            <a:r>
              <a:rPr lang="en-US" sz="2400" dirty="0">
                <a:solidFill>
                  <a:srgbClr val="000000"/>
                </a:solidFill>
                <a:latin typeface="Simonetta"/>
              </a:rPr>
              <a:t> </a:t>
            </a:r>
            <a:r>
              <a:rPr lang="en-US" sz="2400" dirty="0" err="1">
                <a:solidFill>
                  <a:srgbClr val="000000"/>
                </a:solidFill>
                <a:latin typeface="Simonetta"/>
              </a:rPr>
              <a:t>dapat</a:t>
            </a:r>
            <a:r>
              <a:rPr lang="en-US" sz="2400" dirty="0">
                <a:solidFill>
                  <a:srgbClr val="000000"/>
                </a:solidFill>
                <a:latin typeface="Simonetta"/>
              </a:rPr>
              <a:t> </a:t>
            </a:r>
            <a:r>
              <a:rPr lang="en-US" sz="2400" dirty="0" err="1">
                <a:solidFill>
                  <a:srgbClr val="000000"/>
                </a:solidFill>
                <a:latin typeface="Simonetta"/>
              </a:rPr>
              <a:t>dilihat</a:t>
            </a:r>
            <a:r>
              <a:rPr lang="en-US" sz="2400" dirty="0">
                <a:solidFill>
                  <a:srgbClr val="000000"/>
                </a:solidFill>
                <a:latin typeface="Simonetta"/>
              </a:rPr>
              <a:t> </a:t>
            </a:r>
            <a:r>
              <a:rPr lang="en-US" sz="2400" dirty="0">
                <a:solidFill>
                  <a:srgbClr val="1746A2"/>
                </a:solidFill>
                <a:latin typeface="Simonetta"/>
                <a:hlinkClick r:id="rId15"/>
              </a:rPr>
              <a:t>di </a:t>
            </a:r>
            <a:r>
              <a:rPr lang="en-US" sz="2400" dirty="0" err="1">
                <a:solidFill>
                  <a:srgbClr val="1746A2"/>
                </a:solidFill>
                <a:latin typeface="Simonetta"/>
                <a:hlinkClick r:id="rId15"/>
              </a:rPr>
              <a:t>sini</a:t>
            </a:r>
            <a:endParaRPr lang="en-US" sz="2400" dirty="0">
              <a:solidFill>
                <a:srgbClr val="1746A2"/>
              </a:solidFill>
              <a:latin typeface="Simonetta"/>
            </a:endParaRPr>
          </a:p>
        </p:txBody>
      </p:sp>
      <p:sp>
        <p:nvSpPr>
          <p:cNvPr id="23" name="TextBox 23"/>
          <p:cNvSpPr txBox="1"/>
          <p:nvPr/>
        </p:nvSpPr>
        <p:spPr>
          <a:xfrm rot="-5400000">
            <a:off x="-1941971" y="5093748"/>
            <a:ext cx="5298998" cy="556116"/>
          </a:xfrm>
          <a:prstGeom prst="rect">
            <a:avLst/>
          </a:prstGeom>
        </p:spPr>
        <p:txBody>
          <a:bodyPr lIns="0" tIns="0" rIns="0" bIns="0" rtlCol="0" anchor="t">
            <a:spAutoFit/>
          </a:bodyPr>
          <a:lstStyle/>
          <a:p>
            <a:pPr marL="0" lvl="0" indent="0" algn="ctr">
              <a:lnSpc>
                <a:spcPts val="4275"/>
              </a:lnSpc>
            </a:pPr>
            <a:r>
              <a:rPr lang="en-US" sz="4275">
                <a:solidFill>
                  <a:srgbClr val="FFFFFF"/>
                </a:solidFill>
                <a:latin typeface="Simonetta"/>
              </a:rPr>
              <a:t>2016        2017        2018</a:t>
            </a:r>
          </a:p>
        </p:txBody>
      </p:sp>
      <p:sp>
        <p:nvSpPr>
          <p:cNvPr id="24" name="TextBox 24"/>
          <p:cNvSpPr txBox="1"/>
          <p:nvPr/>
        </p:nvSpPr>
        <p:spPr>
          <a:xfrm>
            <a:off x="1490228" y="7949457"/>
            <a:ext cx="1342514" cy="634786"/>
          </a:xfrm>
          <a:prstGeom prst="rect">
            <a:avLst/>
          </a:prstGeom>
        </p:spPr>
        <p:txBody>
          <a:bodyPr lIns="0" tIns="0" rIns="0" bIns="0" rtlCol="0" anchor="t">
            <a:spAutoFit/>
          </a:bodyPr>
          <a:lstStyle/>
          <a:p>
            <a:pPr algn="ctr">
              <a:lnSpc>
                <a:spcPts val="2442"/>
              </a:lnSpc>
            </a:pPr>
            <a:r>
              <a:rPr lang="en-US" sz="2442">
                <a:solidFill>
                  <a:srgbClr val="000000"/>
                </a:solidFill>
                <a:latin typeface="Simonetta"/>
              </a:rPr>
              <a:t>Furniture</a:t>
            </a:r>
          </a:p>
          <a:p>
            <a:pPr marL="0" lvl="0" indent="0" algn="ctr">
              <a:lnSpc>
                <a:spcPts val="2442"/>
              </a:lnSpc>
            </a:pPr>
            <a:r>
              <a:rPr lang="en-US" sz="2442">
                <a:solidFill>
                  <a:srgbClr val="000000"/>
                </a:solidFill>
                <a:latin typeface="Simonetta"/>
              </a:rPr>
              <a:t>Decor</a:t>
            </a:r>
          </a:p>
        </p:txBody>
      </p:sp>
      <p:sp>
        <p:nvSpPr>
          <p:cNvPr id="25" name="TextBox 25"/>
          <p:cNvSpPr txBox="1"/>
          <p:nvPr/>
        </p:nvSpPr>
        <p:spPr>
          <a:xfrm>
            <a:off x="1490228" y="5725968"/>
            <a:ext cx="1342514" cy="634786"/>
          </a:xfrm>
          <a:prstGeom prst="rect">
            <a:avLst/>
          </a:prstGeom>
        </p:spPr>
        <p:txBody>
          <a:bodyPr lIns="0" tIns="0" rIns="0" bIns="0" rtlCol="0" anchor="t">
            <a:spAutoFit/>
          </a:bodyPr>
          <a:lstStyle/>
          <a:p>
            <a:pPr algn="ctr">
              <a:lnSpc>
                <a:spcPts val="2442"/>
              </a:lnSpc>
            </a:pPr>
            <a:r>
              <a:rPr lang="en-US" sz="2442">
                <a:solidFill>
                  <a:srgbClr val="000000"/>
                </a:solidFill>
                <a:latin typeface="Simonetta"/>
              </a:rPr>
              <a:t>Bed Bath</a:t>
            </a:r>
          </a:p>
          <a:p>
            <a:pPr marL="0" lvl="0" indent="0" algn="ctr">
              <a:lnSpc>
                <a:spcPts val="2442"/>
              </a:lnSpc>
            </a:pPr>
            <a:r>
              <a:rPr lang="en-US" sz="2442">
                <a:solidFill>
                  <a:srgbClr val="000000"/>
                </a:solidFill>
                <a:latin typeface="Simonetta"/>
              </a:rPr>
              <a:t>Table</a:t>
            </a:r>
          </a:p>
        </p:txBody>
      </p:sp>
      <p:sp>
        <p:nvSpPr>
          <p:cNvPr id="26" name="TextBox 26"/>
          <p:cNvSpPr txBox="1"/>
          <p:nvPr/>
        </p:nvSpPr>
        <p:spPr>
          <a:xfrm>
            <a:off x="1437834" y="3625266"/>
            <a:ext cx="1342514" cy="634786"/>
          </a:xfrm>
          <a:prstGeom prst="rect">
            <a:avLst/>
          </a:prstGeom>
        </p:spPr>
        <p:txBody>
          <a:bodyPr lIns="0" tIns="0" rIns="0" bIns="0" rtlCol="0" anchor="t">
            <a:spAutoFit/>
          </a:bodyPr>
          <a:lstStyle/>
          <a:p>
            <a:pPr algn="ctr">
              <a:lnSpc>
                <a:spcPts val="2442"/>
              </a:lnSpc>
            </a:pPr>
            <a:r>
              <a:rPr lang="en-US" sz="2442">
                <a:solidFill>
                  <a:srgbClr val="000000"/>
                </a:solidFill>
                <a:latin typeface="Simonetta"/>
              </a:rPr>
              <a:t>Health</a:t>
            </a:r>
          </a:p>
          <a:p>
            <a:pPr marL="0" lvl="0" indent="0" algn="ctr">
              <a:lnSpc>
                <a:spcPts val="2442"/>
              </a:lnSpc>
            </a:pPr>
            <a:r>
              <a:rPr lang="en-US" sz="2442">
                <a:solidFill>
                  <a:srgbClr val="000000"/>
                </a:solidFill>
                <a:latin typeface="Simonetta"/>
              </a:rPr>
              <a:t>Beauty</a:t>
            </a:r>
          </a:p>
        </p:txBody>
      </p:sp>
      <p:sp>
        <p:nvSpPr>
          <p:cNvPr id="27" name="TextBox 27"/>
          <p:cNvSpPr txBox="1"/>
          <p:nvPr/>
        </p:nvSpPr>
        <p:spPr>
          <a:xfrm>
            <a:off x="3067267" y="7009306"/>
            <a:ext cx="1758986" cy="413631"/>
          </a:xfrm>
          <a:prstGeom prst="rect">
            <a:avLst/>
          </a:prstGeom>
        </p:spPr>
        <p:txBody>
          <a:bodyPr lIns="0" tIns="0" rIns="0" bIns="0" rtlCol="0" anchor="t">
            <a:spAutoFit/>
          </a:bodyPr>
          <a:lstStyle/>
          <a:p>
            <a:pPr marL="0" lvl="0" indent="0" algn="ctr">
              <a:lnSpc>
                <a:spcPts val="3162"/>
              </a:lnSpc>
            </a:pPr>
            <a:r>
              <a:rPr lang="en-US" sz="3162">
                <a:solidFill>
                  <a:srgbClr val="9D0000"/>
                </a:solidFill>
                <a:latin typeface="Simonetta"/>
              </a:rPr>
              <a:t>$ 7.188,51</a:t>
            </a:r>
          </a:p>
        </p:txBody>
      </p:sp>
      <p:sp>
        <p:nvSpPr>
          <p:cNvPr id="28" name="TextBox 28"/>
          <p:cNvSpPr txBox="1"/>
          <p:nvPr/>
        </p:nvSpPr>
        <p:spPr>
          <a:xfrm>
            <a:off x="2889893" y="5057538"/>
            <a:ext cx="2443190" cy="413631"/>
          </a:xfrm>
          <a:prstGeom prst="rect">
            <a:avLst/>
          </a:prstGeom>
        </p:spPr>
        <p:txBody>
          <a:bodyPr lIns="0" tIns="0" rIns="0" bIns="0" rtlCol="0" anchor="t">
            <a:spAutoFit/>
          </a:bodyPr>
          <a:lstStyle/>
          <a:p>
            <a:pPr marL="0" lvl="0" indent="0" algn="ctr">
              <a:lnSpc>
                <a:spcPts val="3162"/>
              </a:lnSpc>
            </a:pPr>
            <a:r>
              <a:rPr lang="en-US" sz="3162">
                <a:solidFill>
                  <a:srgbClr val="9D0000"/>
                </a:solidFill>
                <a:latin typeface="Simonetta"/>
              </a:rPr>
              <a:t>$ 590.280,44</a:t>
            </a:r>
          </a:p>
        </p:txBody>
      </p:sp>
      <p:sp>
        <p:nvSpPr>
          <p:cNvPr id="29" name="TextBox 29"/>
          <p:cNvSpPr txBox="1"/>
          <p:nvPr/>
        </p:nvSpPr>
        <p:spPr>
          <a:xfrm>
            <a:off x="2832743" y="3030487"/>
            <a:ext cx="2443190" cy="413631"/>
          </a:xfrm>
          <a:prstGeom prst="rect">
            <a:avLst/>
          </a:prstGeom>
        </p:spPr>
        <p:txBody>
          <a:bodyPr lIns="0" tIns="0" rIns="0" bIns="0" rtlCol="0" anchor="t">
            <a:spAutoFit/>
          </a:bodyPr>
          <a:lstStyle/>
          <a:p>
            <a:pPr marL="0" lvl="0" indent="0" algn="ctr">
              <a:lnSpc>
                <a:spcPts val="3162"/>
              </a:lnSpc>
            </a:pPr>
            <a:r>
              <a:rPr lang="en-US" sz="3162">
                <a:solidFill>
                  <a:srgbClr val="9D0000"/>
                </a:solidFill>
                <a:latin typeface="Simonetta"/>
              </a:rPr>
              <a:t>$ 885.191,12</a:t>
            </a:r>
          </a:p>
        </p:txBody>
      </p:sp>
      <p:sp>
        <p:nvSpPr>
          <p:cNvPr id="30" name="TextBox 30"/>
          <p:cNvSpPr txBox="1"/>
          <p:nvPr/>
        </p:nvSpPr>
        <p:spPr>
          <a:xfrm>
            <a:off x="16219176" y="282674"/>
            <a:ext cx="1864332" cy="679351"/>
          </a:xfrm>
          <a:prstGeom prst="rect">
            <a:avLst/>
          </a:prstGeom>
        </p:spPr>
        <p:txBody>
          <a:bodyPr lIns="0" tIns="0" rIns="0" bIns="0" rtlCol="0" anchor="t">
            <a:spAutoFit/>
          </a:bodyPr>
          <a:lstStyle/>
          <a:p>
            <a:pPr>
              <a:lnSpc>
                <a:spcPts val="5000"/>
              </a:lnSpc>
            </a:pPr>
            <a:r>
              <a:rPr lang="en-US" sz="5000">
                <a:solidFill>
                  <a:srgbClr val="1746A2"/>
                </a:solidFill>
                <a:latin typeface="Archivo Black"/>
              </a:rPr>
              <a:t>Most</a:t>
            </a:r>
          </a:p>
        </p:txBody>
      </p:sp>
      <p:sp>
        <p:nvSpPr>
          <p:cNvPr id="31" name="TextBox 31"/>
          <p:cNvSpPr txBox="1"/>
          <p:nvPr/>
        </p:nvSpPr>
        <p:spPr>
          <a:xfrm>
            <a:off x="9459123" y="1034114"/>
            <a:ext cx="9174621" cy="939750"/>
          </a:xfrm>
          <a:prstGeom prst="rect">
            <a:avLst/>
          </a:prstGeom>
        </p:spPr>
        <p:txBody>
          <a:bodyPr lIns="0" tIns="0" rIns="0" bIns="0" rtlCol="0" anchor="t">
            <a:spAutoFit/>
          </a:bodyPr>
          <a:lstStyle/>
          <a:p>
            <a:pPr>
              <a:lnSpc>
                <a:spcPts val="6999"/>
              </a:lnSpc>
            </a:pPr>
            <a:r>
              <a:rPr lang="en-US" sz="6999">
                <a:solidFill>
                  <a:srgbClr val="292929"/>
                </a:solidFill>
                <a:latin typeface="Archivo Black"/>
              </a:rPr>
              <a:t>Canceled Product</a:t>
            </a:r>
          </a:p>
        </p:txBody>
      </p:sp>
      <p:sp>
        <p:nvSpPr>
          <p:cNvPr id="32" name="TextBox 32"/>
          <p:cNvSpPr txBox="1"/>
          <p:nvPr/>
        </p:nvSpPr>
        <p:spPr>
          <a:xfrm rot="-5400000">
            <a:off x="14921268" y="5193112"/>
            <a:ext cx="5298998" cy="556116"/>
          </a:xfrm>
          <a:prstGeom prst="rect">
            <a:avLst/>
          </a:prstGeom>
        </p:spPr>
        <p:txBody>
          <a:bodyPr lIns="0" tIns="0" rIns="0" bIns="0" rtlCol="0" anchor="t">
            <a:spAutoFit/>
          </a:bodyPr>
          <a:lstStyle/>
          <a:p>
            <a:pPr marL="0" lvl="0" indent="0" algn="ctr">
              <a:lnSpc>
                <a:spcPts val="4275"/>
              </a:lnSpc>
            </a:pPr>
            <a:r>
              <a:rPr lang="en-US" sz="4275">
                <a:solidFill>
                  <a:srgbClr val="FFFFFF"/>
                </a:solidFill>
                <a:latin typeface="Simonetta"/>
              </a:rPr>
              <a:t>2016        2017        2018</a:t>
            </a:r>
          </a:p>
        </p:txBody>
      </p:sp>
      <p:sp>
        <p:nvSpPr>
          <p:cNvPr id="33" name="TextBox 33"/>
          <p:cNvSpPr txBox="1"/>
          <p:nvPr/>
        </p:nvSpPr>
        <p:spPr>
          <a:xfrm>
            <a:off x="15329346" y="8168294"/>
            <a:ext cx="1342514" cy="324606"/>
          </a:xfrm>
          <a:prstGeom prst="rect">
            <a:avLst/>
          </a:prstGeom>
        </p:spPr>
        <p:txBody>
          <a:bodyPr lIns="0" tIns="0" rIns="0" bIns="0" rtlCol="0" anchor="t">
            <a:spAutoFit/>
          </a:bodyPr>
          <a:lstStyle/>
          <a:p>
            <a:pPr marL="0" lvl="0" indent="0" algn="ctr">
              <a:lnSpc>
                <a:spcPts val="2442"/>
              </a:lnSpc>
            </a:pPr>
            <a:r>
              <a:rPr lang="en-US" sz="2442">
                <a:solidFill>
                  <a:srgbClr val="000000"/>
                </a:solidFill>
                <a:latin typeface="Simonetta"/>
              </a:rPr>
              <a:t>Toys</a:t>
            </a:r>
          </a:p>
        </p:txBody>
      </p:sp>
      <p:sp>
        <p:nvSpPr>
          <p:cNvPr id="34" name="TextBox 34"/>
          <p:cNvSpPr txBox="1"/>
          <p:nvPr/>
        </p:nvSpPr>
        <p:spPr>
          <a:xfrm>
            <a:off x="15329346" y="5897472"/>
            <a:ext cx="1342514" cy="634786"/>
          </a:xfrm>
          <a:prstGeom prst="rect">
            <a:avLst/>
          </a:prstGeom>
        </p:spPr>
        <p:txBody>
          <a:bodyPr lIns="0" tIns="0" rIns="0" bIns="0" rtlCol="0" anchor="t">
            <a:spAutoFit/>
          </a:bodyPr>
          <a:lstStyle/>
          <a:p>
            <a:pPr algn="ctr">
              <a:lnSpc>
                <a:spcPts val="2442"/>
              </a:lnSpc>
            </a:pPr>
            <a:r>
              <a:rPr lang="en-US" sz="2442">
                <a:solidFill>
                  <a:srgbClr val="000000"/>
                </a:solidFill>
                <a:latin typeface="Simonetta"/>
              </a:rPr>
              <a:t>Sport</a:t>
            </a:r>
          </a:p>
          <a:p>
            <a:pPr marL="0" lvl="0" indent="0" algn="ctr">
              <a:lnSpc>
                <a:spcPts val="2442"/>
              </a:lnSpc>
            </a:pPr>
            <a:r>
              <a:rPr lang="en-US" sz="2442">
                <a:solidFill>
                  <a:srgbClr val="000000"/>
                </a:solidFill>
                <a:latin typeface="Simonetta"/>
              </a:rPr>
              <a:t>Leisure</a:t>
            </a:r>
          </a:p>
        </p:txBody>
      </p:sp>
      <p:sp>
        <p:nvSpPr>
          <p:cNvPr id="35" name="TextBox 35"/>
          <p:cNvSpPr txBox="1"/>
          <p:nvPr/>
        </p:nvSpPr>
        <p:spPr>
          <a:xfrm>
            <a:off x="15423874" y="3645753"/>
            <a:ext cx="1342514" cy="634786"/>
          </a:xfrm>
          <a:prstGeom prst="rect">
            <a:avLst/>
          </a:prstGeom>
        </p:spPr>
        <p:txBody>
          <a:bodyPr lIns="0" tIns="0" rIns="0" bIns="0" rtlCol="0" anchor="t">
            <a:spAutoFit/>
          </a:bodyPr>
          <a:lstStyle/>
          <a:p>
            <a:pPr algn="ctr">
              <a:lnSpc>
                <a:spcPts val="2442"/>
              </a:lnSpc>
            </a:pPr>
            <a:r>
              <a:rPr lang="en-US" sz="2442">
                <a:solidFill>
                  <a:srgbClr val="000000"/>
                </a:solidFill>
                <a:latin typeface="Simonetta"/>
              </a:rPr>
              <a:t>Health</a:t>
            </a:r>
          </a:p>
          <a:p>
            <a:pPr marL="0" lvl="0" indent="0" algn="ctr">
              <a:lnSpc>
                <a:spcPts val="2442"/>
              </a:lnSpc>
            </a:pPr>
            <a:r>
              <a:rPr lang="en-US" sz="2442">
                <a:solidFill>
                  <a:srgbClr val="000000"/>
                </a:solidFill>
                <a:latin typeface="Simonetta"/>
              </a:rPr>
              <a:t>Beauty</a:t>
            </a:r>
          </a:p>
        </p:txBody>
      </p:sp>
      <p:sp>
        <p:nvSpPr>
          <p:cNvPr id="36" name="AutoShape 36"/>
          <p:cNvSpPr/>
          <p:nvPr/>
        </p:nvSpPr>
        <p:spPr>
          <a:xfrm>
            <a:off x="44393" y="4337690"/>
            <a:ext cx="18123015" cy="58450"/>
          </a:xfrm>
          <a:prstGeom prst="line">
            <a:avLst/>
          </a:prstGeom>
          <a:ln w="38100" cap="flat">
            <a:solidFill>
              <a:srgbClr val="0075FF"/>
            </a:solidFill>
            <a:prstDash val="sysDash"/>
            <a:headEnd type="none" w="sm" len="sm"/>
            <a:tailEnd type="none" w="sm" len="sm"/>
          </a:ln>
        </p:spPr>
      </p:sp>
      <p:sp>
        <p:nvSpPr>
          <p:cNvPr id="37" name="AutoShape 37"/>
          <p:cNvSpPr/>
          <p:nvPr/>
        </p:nvSpPr>
        <p:spPr>
          <a:xfrm>
            <a:off x="44331" y="2168895"/>
            <a:ext cx="0" cy="2149745"/>
          </a:xfrm>
          <a:prstGeom prst="line">
            <a:avLst/>
          </a:prstGeom>
          <a:ln w="38100" cap="flat">
            <a:solidFill>
              <a:srgbClr val="0075FF"/>
            </a:solidFill>
            <a:prstDash val="sysDash"/>
            <a:headEnd type="none" w="sm" len="sm"/>
            <a:tailEnd type="none" w="sm" len="sm"/>
          </a:ln>
        </p:spPr>
      </p:sp>
      <p:sp>
        <p:nvSpPr>
          <p:cNvPr id="38" name="AutoShape 38"/>
          <p:cNvSpPr/>
          <p:nvPr/>
        </p:nvSpPr>
        <p:spPr>
          <a:xfrm>
            <a:off x="18167469" y="2265444"/>
            <a:ext cx="0" cy="2101470"/>
          </a:xfrm>
          <a:prstGeom prst="line">
            <a:avLst/>
          </a:prstGeom>
          <a:ln w="38100" cap="flat">
            <a:solidFill>
              <a:srgbClr val="0075FF"/>
            </a:solidFill>
            <a:prstDash val="sysDash"/>
            <a:headEnd type="none" w="sm" len="sm"/>
            <a:tailEnd type="none" w="sm" len="sm"/>
          </a:ln>
        </p:spPr>
      </p:sp>
      <p:sp>
        <p:nvSpPr>
          <p:cNvPr id="39" name="AutoShape 39"/>
          <p:cNvSpPr/>
          <p:nvPr/>
        </p:nvSpPr>
        <p:spPr>
          <a:xfrm>
            <a:off x="44393" y="2187944"/>
            <a:ext cx="18123015" cy="58450"/>
          </a:xfrm>
          <a:prstGeom prst="line">
            <a:avLst/>
          </a:prstGeom>
          <a:ln w="38100" cap="flat">
            <a:solidFill>
              <a:srgbClr val="0075FF"/>
            </a:solidFill>
            <a:prstDash val="sysDash"/>
            <a:headEnd type="none" w="sm" len="sm"/>
            <a:tailEnd type="none" w="sm" len="sm"/>
          </a:ln>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TotalTime>
  <Words>786</Words>
  <Application>Microsoft Office PowerPoint</Application>
  <PresentationFormat>Custom</PresentationFormat>
  <Paragraphs>161</Paragraphs>
  <Slides>13</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13</vt:i4>
      </vt:variant>
    </vt:vector>
  </HeadingPairs>
  <TitlesOfParts>
    <vt:vector size="21" baseType="lpstr">
      <vt:lpstr>Simonetta</vt:lpstr>
      <vt:lpstr>Sensa Brush</vt:lpstr>
      <vt:lpstr>Calibri</vt:lpstr>
      <vt:lpstr>Arial</vt:lpstr>
      <vt:lpstr>Archivo Black</vt:lpstr>
      <vt:lpstr>Simonetta Bold</vt:lpstr>
      <vt:lpstr>Maharlika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Gray Professional Business Creative Presentation</dc:title>
  <cp:lastModifiedBy>Hanum Fazah</cp:lastModifiedBy>
  <cp:revision>3</cp:revision>
  <dcterms:created xsi:type="dcterms:W3CDTF">2006-08-16T00:00:00Z</dcterms:created>
  <dcterms:modified xsi:type="dcterms:W3CDTF">2023-11-05T05:47:33Z</dcterms:modified>
  <dc:identifier>DAFy6ZFjJWg</dc:identifier>
</cp:coreProperties>
</file>